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5"/>
  </p:sldMasterIdLst>
  <p:notesMasterIdLst>
    <p:notesMasterId r:id="rId59"/>
  </p:notesMasterIdLst>
  <p:handoutMasterIdLst>
    <p:handoutMasterId r:id="rId60"/>
  </p:handoutMasterIdLst>
  <p:sldIdLst>
    <p:sldId id="399" r:id="rId6"/>
    <p:sldId id="539" r:id="rId7"/>
    <p:sldId id="571" r:id="rId8"/>
    <p:sldId id="570" r:id="rId9"/>
    <p:sldId id="569" r:id="rId10"/>
    <p:sldId id="574" r:id="rId11"/>
    <p:sldId id="425" r:id="rId12"/>
    <p:sldId id="573" r:id="rId13"/>
    <p:sldId id="572" r:id="rId14"/>
    <p:sldId id="409" r:id="rId15"/>
    <p:sldId id="523" r:id="rId16"/>
    <p:sldId id="524" r:id="rId17"/>
    <p:sldId id="525" r:id="rId18"/>
    <p:sldId id="527" r:id="rId19"/>
    <p:sldId id="530" r:id="rId20"/>
    <p:sldId id="544" r:id="rId21"/>
    <p:sldId id="531" r:id="rId22"/>
    <p:sldId id="532" r:id="rId23"/>
    <p:sldId id="533" r:id="rId24"/>
    <p:sldId id="534" r:id="rId25"/>
    <p:sldId id="512" r:id="rId26"/>
    <p:sldId id="547" r:id="rId27"/>
    <p:sldId id="562" r:id="rId28"/>
    <p:sldId id="563" r:id="rId29"/>
    <p:sldId id="564" r:id="rId30"/>
    <p:sldId id="565" r:id="rId31"/>
    <p:sldId id="566" r:id="rId32"/>
    <p:sldId id="567" r:id="rId33"/>
    <p:sldId id="549" r:id="rId34"/>
    <p:sldId id="561" r:id="rId35"/>
    <p:sldId id="434" r:id="rId36"/>
    <p:sldId id="436" r:id="rId37"/>
    <p:sldId id="448" r:id="rId38"/>
    <p:sldId id="450" r:id="rId39"/>
    <p:sldId id="466" r:id="rId40"/>
    <p:sldId id="468" r:id="rId41"/>
    <p:sldId id="481" r:id="rId42"/>
    <p:sldId id="484" r:id="rId43"/>
    <p:sldId id="498" r:id="rId44"/>
    <p:sldId id="551" r:id="rId45"/>
    <p:sldId id="552" r:id="rId46"/>
    <p:sldId id="576" r:id="rId47"/>
    <p:sldId id="575" r:id="rId48"/>
    <p:sldId id="577" r:id="rId49"/>
    <p:sldId id="554" r:id="rId50"/>
    <p:sldId id="553" r:id="rId51"/>
    <p:sldId id="555" r:id="rId52"/>
    <p:sldId id="556" r:id="rId53"/>
    <p:sldId id="557" r:id="rId54"/>
    <p:sldId id="558" r:id="rId55"/>
    <p:sldId id="559" r:id="rId56"/>
    <p:sldId id="509" r:id="rId57"/>
    <p:sldId id="510" r:id="rId58"/>
  </p:sldIdLst>
  <p:sldSz cx="9144000" cy="6858000" type="screen4x3"/>
  <p:notesSz cx="7102475" cy="93884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ynn" initials="f" lastIdx="7" clrIdx="0"/>
  <p:cmAuthor id="1" name="test" initials="t" lastIdx="3" clrIdx="1"/>
  <p:cmAuthor id="2" name="Windows User" initials="WU" lastIdx="2" clrIdx="2"/>
  <p:cmAuthor id="3" name="Shane Sarver" initials="SG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B74"/>
    <a:srgbClr val="FF3300"/>
    <a:srgbClr val="3399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3" autoAdjust="0"/>
    <p:restoredTop sz="99806" autoAdjust="0"/>
  </p:normalViewPr>
  <p:slideViewPr>
    <p:cSldViewPr snapToGrid="0" snapToObjects="1">
      <p:cViewPr varScale="1">
        <p:scale>
          <a:sx n="86" d="100"/>
          <a:sy n="86" d="100"/>
        </p:scale>
        <p:origin x="1590" y="96"/>
      </p:cViewPr>
      <p:guideLst>
        <p:guide orient="horz" pos="2160"/>
        <p:guide pos="2880"/>
      </p:guideLst>
    </p:cSldViewPr>
  </p:slideViewPr>
  <p:outlineViewPr>
    <p:cViewPr>
      <p:scale>
        <a:sx n="33" d="100"/>
        <a:sy n="33" d="100"/>
      </p:scale>
      <p:origin x="0" y="744"/>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2" d="100"/>
          <a:sy n="52" d="100"/>
        </p:scale>
        <p:origin x="-2820" y="-8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3919B-3B99-40AF-8D45-812D9401BA2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2BB73F23-2B33-4B64-B0EC-C55D046897DB}">
      <dgm:prSet phldrT="[Text]"/>
      <dgm:spPr>
        <a:xfrm>
          <a:off x="817861" y="335803"/>
          <a:ext cx="1378560" cy="1378560"/>
        </a:xfrm>
        <a:solidFill>
          <a:srgbClr val="413F77">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b="1" i="0" dirty="0">
              <a:solidFill>
                <a:sysClr val="window" lastClr="FFFFFF"/>
              </a:solidFill>
              <a:latin typeface="Calibri"/>
              <a:ea typeface="+mn-ea"/>
              <a:cs typeface="+mn-cs"/>
            </a:rPr>
            <a:t>Voluntary Onsite Reviews</a:t>
          </a:r>
        </a:p>
      </dgm:t>
    </dgm:pt>
    <dgm:pt modelId="{E7655560-111C-4A52-9C6F-1F1A1DE0E00E}" type="parTrans" cxnId="{03C7BC88-4254-4933-BD1A-51738AA2D531}">
      <dgm:prSet/>
      <dgm:spPr/>
      <dgm:t>
        <a:bodyPr/>
        <a:lstStyle/>
        <a:p>
          <a:endParaRPr lang="en-US" b="1" i="0"/>
        </a:p>
      </dgm:t>
    </dgm:pt>
    <dgm:pt modelId="{64EE18D8-BBA9-4E69-A2F1-CF0EB025E98C}" type="sibTrans" cxnId="{03C7BC88-4254-4933-BD1A-51738AA2D531}">
      <dgm:prSet/>
      <dgm:spPr/>
      <dgm:t>
        <a:bodyPr/>
        <a:lstStyle/>
        <a:p>
          <a:endParaRPr lang="en-US" b="1" i="0"/>
        </a:p>
      </dgm:t>
    </dgm:pt>
    <dgm:pt modelId="{D4D6B33A-58CE-4ECE-8025-D9DBAEF27E21}">
      <dgm:prSet phldrT="[Text]"/>
      <dgm:spPr>
        <a:xfrm>
          <a:off x="2302465" y="335803"/>
          <a:ext cx="1378560" cy="1378560"/>
        </a:xfrm>
        <a:solidFill>
          <a:srgbClr val="413F77">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b="1" i="0" dirty="0">
              <a:solidFill>
                <a:sysClr val="window" lastClr="FFFFFF"/>
              </a:solidFill>
              <a:latin typeface="Calibri"/>
              <a:ea typeface="+mn-ea"/>
              <a:cs typeface="+mn-cs"/>
            </a:rPr>
            <a:t> Orientation Seminars</a:t>
          </a:r>
        </a:p>
      </dgm:t>
    </dgm:pt>
    <dgm:pt modelId="{BC5DF58E-B457-45E4-91E2-F577328131E6}" type="parTrans" cxnId="{2D8C9B1F-A267-45BF-A014-1220D96A68BE}">
      <dgm:prSet/>
      <dgm:spPr/>
      <dgm:t>
        <a:bodyPr/>
        <a:lstStyle/>
        <a:p>
          <a:endParaRPr lang="en-US" b="1" i="0"/>
        </a:p>
      </dgm:t>
    </dgm:pt>
    <dgm:pt modelId="{59719E6A-C907-4CFB-8C3A-3F03BA5A6B83}" type="sibTrans" cxnId="{2D8C9B1F-A267-45BF-A014-1220D96A68BE}">
      <dgm:prSet/>
      <dgm:spPr/>
      <dgm:t>
        <a:bodyPr/>
        <a:lstStyle/>
        <a:p>
          <a:endParaRPr lang="en-US" b="1" i="0"/>
        </a:p>
      </dgm:t>
    </dgm:pt>
    <dgm:pt modelId="{D8E9D6C8-6FF1-4CF8-8D29-AFB9849359F1}">
      <dgm:prSet phldrT="[Text]"/>
      <dgm:spPr>
        <a:xfrm>
          <a:off x="2302465" y="1820406"/>
          <a:ext cx="1378560" cy="1378560"/>
        </a:xfrm>
        <a:solidFill>
          <a:srgbClr val="413F77">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b="1" i="0" dirty="0">
              <a:solidFill>
                <a:sysClr val="window" lastClr="FFFFFF"/>
              </a:solidFill>
              <a:latin typeface="Calibri"/>
              <a:ea typeface="+mn-ea"/>
              <a:cs typeface="+mn-cs"/>
            </a:rPr>
            <a:t>Industry Coordination and Outreach</a:t>
          </a:r>
        </a:p>
      </dgm:t>
    </dgm:pt>
    <dgm:pt modelId="{5B545606-F2D1-4FC4-B0B1-98EF62389F87}" type="parTrans" cxnId="{D882EB61-F252-42C6-945C-C1A785364B5F}">
      <dgm:prSet/>
      <dgm:spPr/>
      <dgm:t>
        <a:bodyPr/>
        <a:lstStyle/>
        <a:p>
          <a:endParaRPr lang="en-US" b="1" i="0"/>
        </a:p>
      </dgm:t>
    </dgm:pt>
    <dgm:pt modelId="{D6F4D84C-FC54-4826-BE2C-4710F5117AEF}" type="sibTrans" cxnId="{D882EB61-F252-42C6-945C-C1A785364B5F}">
      <dgm:prSet/>
      <dgm:spPr/>
      <dgm:t>
        <a:bodyPr/>
        <a:lstStyle/>
        <a:p>
          <a:endParaRPr lang="en-US" b="1" i="0"/>
        </a:p>
      </dgm:t>
    </dgm:pt>
    <dgm:pt modelId="{6CC7A36B-EC93-4697-8A47-5EFC6306D94B}" type="pres">
      <dgm:prSet presAssocID="{CAA3919B-3B99-40AF-8D45-812D9401BA23}" presName="matrix" presStyleCnt="0">
        <dgm:presLayoutVars>
          <dgm:chMax val="1"/>
          <dgm:dir/>
          <dgm:resizeHandles val="exact"/>
        </dgm:presLayoutVars>
      </dgm:prSet>
      <dgm:spPr/>
    </dgm:pt>
    <dgm:pt modelId="{B7A924DC-8288-48EC-8A65-7E214631C706}" type="pres">
      <dgm:prSet presAssocID="{CAA3919B-3B99-40AF-8D45-812D9401BA23}" presName="diamond" presStyleLbl="bgShp" presStyleIdx="0" presStyleCnt="1"/>
      <dgm:spPr>
        <a:xfrm>
          <a:off x="482058" y="0"/>
          <a:ext cx="3534769" cy="3534769"/>
        </a:xfrm>
        <a:prstGeom prst="diamond">
          <a:avLst/>
        </a:prstGeom>
        <a:solidFill>
          <a:srgbClr val="413F77">
            <a:tint val="40000"/>
            <a:hueOff val="0"/>
            <a:satOff val="0"/>
            <a:lumOff val="0"/>
            <a:alphaOff val="0"/>
          </a:srgbClr>
        </a:solidFill>
        <a:ln>
          <a:noFill/>
        </a:ln>
        <a:effectLst/>
      </dgm:spPr>
    </dgm:pt>
    <dgm:pt modelId="{3F0D91F1-D080-4242-A0A7-0BB73D3D58E1}" type="pres">
      <dgm:prSet presAssocID="{CAA3919B-3B99-40AF-8D45-812D9401BA23}" presName="quad1" presStyleLbl="node1" presStyleIdx="0" presStyleCnt="4">
        <dgm:presLayoutVars>
          <dgm:chMax val="0"/>
          <dgm:chPref val="0"/>
          <dgm:bulletEnabled val="1"/>
        </dgm:presLayoutVars>
      </dgm:prSet>
      <dgm:spPr>
        <a:prstGeom prst="roundRect">
          <a:avLst/>
        </a:prstGeom>
      </dgm:spPr>
    </dgm:pt>
    <dgm:pt modelId="{9F989078-07CC-4C1D-BB3E-94469E931FB8}" type="pres">
      <dgm:prSet presAssocID="{CAA3919B-3B99-40AF-8D45-812D9401BA23}" presName="quad2" presStyleLbl="node1" presStyleIdx="1" presStyleCnt="4">
        <dgm:presLayoutVars>
          <dgm:chMax val="0"/>
          <dgm:chPref val="0"/>
          <dgm:bulletEnabled val="1"/>
        </dgm:presLayoutVars>
      </dgm:prSet>
      <dgm:spPr>
        <a:prstGeom prst="roundRect">
          <a:avLst/>
        </a:prstGeom>
      </dgm:spPr>
    </dgm:pt>
    <dgm:pt modelId="{25FC56A4-FB7E-434A-AB33-A0151846387B}" type="pres">
      <dgm:prSet presAssocID="{CAA3919B-3B99-40AF-8D45-812D9401BA23}" presName="quad3" presStyleLbl="node1" presStyleIdx="2" presStyleCnt="4" custLinFactNeighborX="59154" custLinFactNeighborY="1939">
        <dgm:presLayoutVars>
          <dgm:chMax val="0"/>
          <dgm:chPref val="0"/>
          <dgm:bulletEnabled val="1"/>
        </dgm:presLayoutVars>
      </dgm:prSet>
      <dgm:spPr>
        <a:prstGeom prst="roundRect">
          <a:avLst/>
        </a:prstGeom>
      </dgm:spPr>
    </dgm:pt>
    <dgm:pt modelId="{EA8C35CB-347F-45B9-8737-BC8976865AAE}" type="pres">
      <dgm:prSet presAssocID="{CAA3919B-3B99-40AF-8D45-812D9401BA23}" presName="quad4" presStyleLbl="node1" presStyleIdx="3" presStyleCnt="4" custFlipVert="0" custFlipHor="1" custScaleX="3317" custScaleY="3317">
        <dgm:presLayoutVars>
          <dgm:chMax val="0"/>
          <dgm:chPref val="0"/>
          <dgm:bulletEnabled val="1"/>
        </dgm:presLayoutVars>
      </dgm:prSet>
      <dgm:spPr>
        <a:prstGeom prst="roundRect">
          <a:avLst/>
        </a:prstGeom>
      </dgm:spPr>
    </dgm:pt>
  </dgm:ptLst>
  <dgm:cxnLst>
    <dgm:cxn modelId="{2D8C9B1F-A267-45BF-A014-1220D96A68BE}" srcId="{CAA3919B-3B99-40AF-8D45-812D9401BA23}" destId="{D4D6B33A-58CE-4ECE-8025-D9DBAEF27E21}" srcOrd="1" destOrd="0" parTransId="{BC5DF58E-B457-45E4-91E2-F577328131E6}" sibTransId="{59719E6A-C907-4CFB-8C3A-3F03BA5A6B83}"/>
    <dgm:cxn modelId="{308F5C69-FA51-4E45-AD2D-693A92A786EF}" type="presOf" srcId="{D4D6B33A-58CE-4ECE-8025-D9DBAEF27E21}" destId="{9F989078-07CC-4C1D-BB3E-94469E931FB8}" srcOrd="0" destOrd="0" presId="urn:microsoft.com/office/officeart/2005/8/layout/matrix3"/>
    <dgm:cxn modelId="{E7D5A980-765B-AD4B-B421-9263C15B3C03}" type="presOf" srcId="{CAA3919B-3B99-40AF-8D45-812D9401BA23}" destId="{6CC7A36B-EC93-4697-8A47-5EFC6306D94B}" srcOrd="0" destOrd="0" presId="urn:microsoft.com/office/officeart/2005/8/layout/matrix3"/>
    <dgm:cxn modelId="{7F4CDEDD-8448-B749-A95B-A90A9F4EF192}" type="presOf" srcId="{D8E9D6C8-6FF1-4CF8-8D29-AFB9849359F1}" destId="{25FC56A4-FB7E-434A-AB33-A0151846387B}" srcOrd="0" destOrd="0" presId="urn:microsoft.com/office/officeart/2005/8/layout/matrix3"/>
    <dgm:cxn modelId="{99EFFC87-D59B-2B43-A112-9B3D903B274B}" type="presOf" srcId="{2BB73F23-2B33-4B64-B0EC-C55D046897DB}" destId="{3F0D91F1-D080-4242-A0A7-0BB73D3D58E1}" srcOrd="0" destOrd="0" presId="urn:microsoft.com/office/officeart/2005/8/layout/matrix3"/>
    <dgm:cxn modelId="{D882EB61-F252-42C6-945C-C1A785364B5F}" srcId="{CAA3919B-3B99-40AF-8D45-812D9401BA23}" destId="{D8E9D6C8-6FF1-4CF8-8D29-AFB9849359F1}" srcOrd="2" destOrd="0" parTransId="{5B545606-F2D1-4FC4-B0B1-98EF62389F87}" sibTransId="{D6F4D84C-FC54-4826-BE2C-4710F5117AEF}"/>
    <dgm:cxn modelId="{03C7BC88-4254-4933-BD1A-51738AA2D531}" srcId="{CAA3919B-3B99-40AF-8D45-812D9401BA23}" destId="{2BB73F23-2B33-4B64-B0EC-C55D046897DB}" srcOrd="0" destOrd="0" parTransId="{E7655560-111C-4A52-9C6F-1F1A1DE0E00E}" sibTransId="{64EE18D8-BBA9-4E69-A2F1-CF0EB025E98C}"/>
    <dgm:cxn modelId="{9470EF35-48B3-2743-807D-D33CF39C1F6F}" type="presParOf" srcId="{6CC7A36B-EC93-4697-8A47-5EFC6306D94B}" destId="{B7A924DC-8288-48EC-8A65-7E214631C706}" srcOrd="0" destOrd="0" presId="urn:microsoft.com/office/officeart/2005/8/layout/matrix3"/>
    <dgm:cxn modelId="{22CCC8DA-817A-894B-BE2C-D3D6C823F140}" type="presParOf" srcId="{6CC7A36B-EC93-4697-8A47-5EFC6306D94B}" destId="{3F0D91F1-D080-4242-A0A7-0BB73D3D58E1}" srcOrd="1" destOrd="0" presId="urn:microsoft.com/office/officeart/2005/8/layout/matrix3"/>
    <dgm:cxn modelId="{08555A89-F110-1640-86CE-F9EF35BFE456}" type="presParOf" srcId="{6CC7A36B-EC93-4697-8A47-5EFC6306D94B}" destId="{9F989078-07CC-4C1D-BB3E-94469E931FB8}" srcOrd="2" destOrd="0" presId="urn:microsoft.com/office/officeart/2005/8/layout/matrix3"/>
    <dgm:cxn modelId="{D8E82D7F-B9AF-144E-9FB5-10F2688FE46E}" type="presParOf" srcId="{6CC7A36B-EC93-4697-8A47-5EFC6306D94B}" destId="{25FC56A4-FB7E-434A-AB33-A0151846387B}" srcOrd="3" destOrd="0" presId="urn:microsoft.com/office/officeart/2005/8/layout/matrix3"/>
    <dgm:cxn modelId="{463104B4-E20F-3A4F-ABE7-CBE3E6431FFB}" type="presParOf" srcId="{6CC7A36B-EC93-4697-8A47-5EFC6306D94B}" destId="{EA8C35CB-347F-45B9-8737-BC8976865AAE}"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924DC-8288-48EC-8A65-7E214631C706}">
      <dsp:nvSpPr>
        <dsp:cNvPr id="0" name=""/>
        <dsp:cNvSpPr/>
      </dsp:nvSpPr>
      <dsp:spPr>
        <a:xfrm>
          <a:off x="482058" y="0"/>
          <a:ext cx="3534770" cy="3534770"/>
        </a:xfrm>
        <a:prstGeom prst="diamond">
          <a:avLst/>
        </a:prstGeom>
        <a:solidFill>
          <a:srgbClr val="413F7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3F0D91F1-D080-4242-A0A7-0BB73D3D58E1}">
      <dsp:nvSpPr>
        <dsp:cNvPr id="0" name=""/>
        <dsp:cNvSpPr/>
      </dsp:nvSpPr>
      <dsp:spPr>
        <a:xfrm>
          <a:off x="817861" y="335803"/>
          <a:ext cx="1378560" cy="1378560"/>
        </a:xfrm>
        <a:prstGeom prst="roundRect">
          <a:avLst/>
        </a:prstGeom>
        <a:solidFill>
          <a:srgbClr val="413F77">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dirty="0">
              <a:solidFill>
                <a:sysClr val="window" lastClr="FFFFFF"/>
              </a:solidFill>
              <a:latin typeface="Calibri"/>
              <a:ea typeface="+mn-ea"/>
              <a:cs typeface="+mn-cs"/>
            </a:rPr>
            <a:t>Voluntary Onsite Reviews</a:t>
          </a:r>
        </a:p>
      </dsp:txBody>
      <dsp:txXfrm>
        <a:off x="885157" y="403099"/>
        <a:ext cx="1243968" cy="1243968"/>
      </dsp:txXfrm>
    </dsp:sp>
    <dsp:sp modelId="{9F989078-07CC-4C1D-BB3E-94469E931FB8}">
      <dsp:nvSpPr>
        <dsp:cNvPr id="0" name=""/>
        <dsp:cNvSpPr/>
      </dsp:nvSpPr>
      <dsp:spPr>
        <a:xfrm>
          <a:off x="2302465" y="335803"/>
          <a:ext cx="1378560" cy="1378560"/>
        </a:xfrm>
        <a:prstGeom prst="roundRect">
          <a:avLst/>
        </a:prstGeom>
        <a:solidFill>
          <a:srgbClr val="413F77">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dirty="0">
              <a:solidFill>
                <a:sysClr val="window" lastClr="FFFFFF"/>
              </a:solidFill>
              <a:latin typeface="Calibri"/>
              <a:ea typeface="+mn-ea"/>
              <a:cs typeface="+mn-cs"/>
            </a:rPr>
            <a:t> Orientation Seminars</a:t>
          </a:r>
        </a:p>
      </dsp:txBody>
      <dsp:txXfrm>
        <a:off x="2369761" y="403099"/>
        <a:ext cx="1243968" cy="1243968"/>
      </dsp:txXfrm>
    </dsp:sp>
    <dsp:sp modelId="{25FC56A4-FB7E-434A-AB33-A0151846387B}">
      <dsp:nvSpPr>
        <dsp:cNvPr id="0" name=""/>
        <dsp:cNvSpPr/>
      </dsp:nvSpPr>
      <dsp:spPr>
        <a:xfrm>
          <a:off x="1633335" y="1847136"/>
          <a:ext cx="1378560" cy="1378560"/>
        </a:xfrm>
        <a:prstGeom prst="roundRect">
          <a:avLst/>
        </a:prstGeom>
        <a:solidFill>
          <a:srgbClr val="413F77">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dirty="0">
              <a:solidFill>
                <a:sysClr val="window" lastClr="FFFFFF"/>
              </a:solidFill>
              <a:latin typeface="Calibri"/>
              <a:ea typeface="+mn-ea"/>
              <a:cs typeface="+mn-cs"/>
            </a:rPr>
            <a:t>Industry Coordination and Outreach</a:t>
          </a:r>
        </a:p>
      </dsp:txBody>
      <dsp:txXfrm>
        <a:off x="1700631" y="1914432"/>
        <a:ext cx="1243968" cy="1243968"/>
      </dsp:txXfrm>
    </dsp:sp>
    <dsp:sp modelId="{EA8C35CB-347F-45B9-8737-BC8976865AAE}">
      <dsp:nvSpPr>
        <dsp:cNvPr id="0" name=""/>
        <dsp:cNvSpPr/>
      </dsp:nvSpPr>
      <dsp:spPr>
        <a:xfrm flipH="1">
          <a:off x="2968881" y="2486823"/>
          <a:ext cx="45726" cy="457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77739" cy="469424"/>
          </a:xfrm>
          <a:prstGeom prst="rect">
            <a:avLst/>
          </a:prstGeom>
        </p:spPr>
        <p:txBody>
          <a:bodyPr vert="horz" lIns="94208" tIns="47106" rIns="94208" bIns="47106" rtlCol="0"/>
          <a:lstStyle>
            <a:lvl1pPr algn="l">
              <a:defRPr sz="1200"/>
            </a:lvl1pPr>
          </a:lstStyle>
          <a:p>
            <a:endParaRPr lang="en-US" dirty="0"/>
          </a:p>
        </p:txBody>
      </p:sp>
      <p:sp>
        <p:nvSpPr>
          <p:cNvPr id="3" name="Date Placeholder 2"/>
          <p:cNvSpPr>
            <a:spLocks noGrp="1"/>
          </p:cNvSpPr>
          <p:nvPr>
            <p:ph type="dt" sz="quarter" idx="1"/>
          </p:nvPr>
        </p:nvSpPr>
        <p:spPr>
          <a:xfrm>
            <a:off x="4023096" y="1"/>
            <a:ext cx="3077739" cy="469424"/>
          </a:xfrm>
          <a:prstGeom prst="rect">
            <a:avLst/>
          </a:prstGeom>
        </p:spPr>
        <p:txBody>
          <a:bodyPr vert="horz" lIns="94208" tIns="47106" rIns="94208" bIns="47106" rtlCol="0"/>
          <a:lstStyle>
            <a:lvl1pPr algn="r">
              <a:defRPr sz="1200"/>
            </a:lvl1pPr>
          </a:lstStyle>
          <a:p>
            <a:fld id="{1DC33813-86A8-492A-AE12-98AAEACF43FF}" type="datetimeFigureOut">
              <a:rPr lang="en-US" smtClean="0"/>
              <a:pPr/>
              <a:t>1/3/2017</a:t>
            </a:fld>
            <a:endParaRPr lang="en-US" dirty="0"/>
          </a:p>
        </p:txBody>
      </p:sp>
      <p:sp>
        <p:nvSpPr>
          <p:cNvPr id="4" name="Footer Placeholder 3"/>
          <p:cNvSpPr>
            <a:spLocks noGrp="1"/>
          </p:cNvSpPr>
          <p:nvPr>
            <p:ph type="ftr" sz="quarter" idx="2"/>
          </p:nvPr>
        </p:nvSpPr>
        <p:spPr>
          <a:xfrm>
            <a:off x="3" y="8917422"/>
            <a:ext cx="3077739" cy="469424"/>
          </a:xfrm>
          <a:prstGeom prst="rect">
            <a:avLst/>
          </a:prstGeom>
        </p:spPr>
        <p:txBody>
          <a:bodyPr vert="horz" lIns="94208" tIns="47106" rIns="94208" bIns="4710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6" y="8917422"/>
            <a:ext cx="3077739" cy="469424"/>
          </a:xfrm>
          <a:prstGeom prst="rect">
            <a:avLst/>
          </a:prstGeom>
        </p:spPr>
        <p:txBody>
          <a:bodyPr vert="horz" lIns="94208" tIns="47106" rIns="94208" bIns="47106" rtlCol="0" anchor="b"/>
          <a:lstStyle>
            <a:lvl1pPr algn="r">
              <a:defRPr sz="1200"/>
            </a:lvl1pPr>
          </a:lstStyle>
          <a:p>
            <a:fld id="{32BDEEE6-70E4-425C-905B-2A4AC3985FF0}" type="slidenum">
              <a:rPr lang="en-US" smtClean="0"/>
              <a:pPr/>
              <a:t>‹#›</a:t>
            </a:fld>
            <a:endParaRPr lang="en-US" dirty="0"/>
          </a:p>
        </p:txBody>
      </p:sp>
    </p:spTree>
    <p:extLst>
      <p:ext uri="{BB962C8B-B14F-4D97-AF65-F5344CB8AC3E}">
        <p14:creationId xmlns:p14="http://schemas.microsoft.com/office/powerpoint/2010/main" val="29813811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77739" cy="469424"/>
          </a:xfrm>
          <a:prstGeom prst="rect">
            <a:avLst/>
          </a:prstGeom>
        </p:spPr>
        <p:txBody>
          <a:bodyPr vert="horz" lIns="94208" tIns="47106" rIns="94208" bIns="47106" rtlCol="0"/>
          <a:lstStyle>
            <a:lvl1pPr algn="l">
              <a:defRPr sz="1200"/>
            </a:lvl1pPr>
          </a:lstStyle>
          <a:p>
            <a:endParaRPr lang="en-US" dirty="0"/>
          </a:p>
        </p:txBody>
      </p:sp>
      <p:sp>
        <p:nvSpPr>
          <p:cNvPr id="3" name="Date Placeholder 2"/>
          <p:cNvSpPr>
            <a:spLocks noGrp="1"/>
          </p:cNvSpPr>
          <p:nvPr>
            <p:ph type="dt" idx="1"/>
          </p:nvPr>
        </p:nvSpPr>
        <p:spPr>
          <a:xfrm>
            <a:off x="4023096" y="1"/>
            <a:ext cx="3077739" cy="469424"/>
          </a:xfrm>
          <a:prstGeom prst="rect">
            <a:avLst/>
          </a:prstGeom>
        </p:spPr>
        <p:txBody>
          <a:bodyPr vert="horz" lIns="94208" tIns="47106" rIns="94208" bIns="47106" rtlCol="0"/>
          <a:lstStyle>
            <a:lvl1pPr algn="r">
              <a:defRPr sz="1200"/>
            </a:lvl1pPr>
          </a:lstStyle>
          <a:p>
            <a:fld id="{C212F185-B6B5-4E3A-AD87-2FF3BCD19979}" type="datetimeFigureOut">
              <a:rPr lang="en-US" smtClean="0"/>
              <a:pPr/>
              <a:t>1/3/2017</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08" tIns="47106" rIns="94208" bIns="47106" rtlCol="0" anchor="ctr"/>
          <a:lstStyle/>
          <a:p>
            <a:endParaRPr lang="en-US" dirty="0"/>
          </a:p>
        </p:txBody>
      </p:sp>
      <p:sp>
        <p:nvSpPr>
          <p:cNvPr id="6" name="Footer Placeholder 5"/>
          <p:cNvSpPr>
            <a:spLocks noGrp="1"/>
          </p:cNvSpPr>
          <p:nvPr>
            <p:ph type="ftr" sz="quarter" idx="4"/>
          </p:nvPr>
        </p:nvSpPr>
        <p:spPr>
          <a:xfrm>
            <a:off x="3" y="8917422"/>
            <a:ext cx="3077739" cy="469424"/>
          </a:xfrm>
          <a:prstGeom prst="rect">
            <a:avLst/>
          </a:prstGeom>
        </p:spPr>
        <p:txBody>
          <a:bodyPr vert="horz" lIns="94208" tIns="47106" rIns="94208" bIns="4710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6" y="8917422"/>
            <a:ext cx="3077739" cy="469424"/>
          </a:xfrm>
          <a:prstGeom prst="rect">
            <a:avLst/>
          </a:prstGeom>
        </p:spPr>
        <p:txBody>
          <a:bodyPr vert="horz" lIns="94208" tIns="47106" rIns="94208" bIns="47106" rtlCol="0" anchor="b"/>
          <a:lstStyle>
            <a:lvl1pPr algn="r">
              <a:defRPr sz="1200"/>
            </a:lvl1pPr>
          </a:lstStyle>
          <a:p>
            <a:fld id="{74FDF521-A8C0-47CF-B688-3383CB252F15}" type="slidenum">
              <a:rPr lang="en-US" smtClean="0"/>
              <a:pPr/>
              <a:t>‹#›</a:t>
            </a:fld>
            <a:endParaRPr lang="en-US" dirty="0"/>
          </a:p>
        </p:txBody>
      </p:sp>
    </p:spTree>
    <p:extLst>
      <p:ext uri="{BB962C8B-B14F-4D97-AF65-F5344CB8AC3E}">
        <p14:creationId xmlns:p14="http://schemas.microsoft.com/office/powerpoint/2010/main" val="195160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1</a:t>
            </a:fld>
            <a:endParaRPr lang="en-US" dirty="0"/>
          </a:p>
        </p:txBody>
      </p:sp>
    </p:spTree>
    <p:extLst>
      <p:ext uri="{BB962C8B-B14F-4D97-AF65-F5344CB8AC3E}">
        <p14:creationId xmlns:p14="http://schemas.microsoft.com/office/powerpoint/2010/main" val="2158319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9526"/>
            <a:ext cx="5681980" cy="4224814"/>
          </a:xfrm>
          <a:prstGeom prst="rect">
            <a:avLst/>
          </a:prstGeom>
        </p:spPr>
        <p:txBody>
          <a:bodyPr lIns="94229" tIns="47114" rIns="94229" bIns="47114"/>
          <a:lstStyle/>
          <a:p>
            <a:endParaRPr lang="en-US" dirty="0"/>
          </a:p>
        </p:txBody>
      </p:sp>
      <p:sp>
        <p:nvSpPr>
          <p:cNvPr id="4" name="Slide Number Placeholder 3"/>
          <p:cNvSpPr>
            <a:spLocks noGrp="1"/>
          </p:cNvSpPr>
          <p:nvPr>
            <p:ph type="sldNum" sz="quarter" idx="10"/>
          </p:nvPr>
        </p:nvSpPr>
        <p:spPr/>
        <p:txBody>
          <a:bodyPr/>
          <a:lstStyle/>
          <a:p>
            <a:fld id="{4E5E09A6-F76F-2242-AAB3-94904F75D5E7}" type="slidenum">
              <a:rPr lang="en-US" smtClean="0"/>
              <a:pPr/>
              <a:t>19</a:t>
            </a:fld>
            <a:endParaRPr lang="en-US" dirty="0"/>
          </a:p>
        </p:txBody>
      </p:sp>
    </p:spTree>
    <p:extLst>
      <p:ext uri="{BB962C8B-B14F-4D97-AF65-F5344CB8AC3E}">
        <p14:creationId xmlns:p14="http://schemas.microsoft.com/office/powerpoint/2010/main" val="995479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xfrm>
            <a:off x="710248" y="4459526"/>
            <a:ext cx="5681980" cy="422481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229" tIns="47114" rIns="94229" bIns="47114"/>
          <a:lstStyle/>
          <a:p>
            <a:r>
              <a:rPr lang="en-GB" dirty="0"/>
              <a:t> </a:t>
            </a:r>
            <a:endParaRPr lang="en-US" dirty="0"/>
          </a:p>
        </p:txBody>
      </p:sp>
      <p:sp>
        <p:nvSpPr>
          <p:cNvPr id="41988"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53951" indent="-289982" eaLnBrk="0" hangingPunct="0">
              <a:defRPr>
                <a:solidFill>
                  <a:schemeClr val="tx1"/>
                </a:solidFill>
                <a:latin typeface="Arial" charset="0"/>
                <a:ea typeface="Arial" charset="0"/>
                <a:cs typeface="Arial" charset="0"/>
              </a:defRPr>
            </a:lvl2pPr>
            <a:lvl3pPr marL="1159926" indent="-231985" eaLnBrk="0" hangingPunct="0">
              <a:defRPr>
                <a:solidFill>
                  <a:schemeClr val="tx1"/>
                </a:solidFill>
                <a:latin typeface="Arial" charset="0"/>
                <a:ea typeface="Arial" charset="0"/>
                <a:cs typeface="Arial" charset="0"/>
              </a:defRPr>
            </a:lvl3pPr>
            <a:lvl4pPr marL="1623896" indent="-231985" eaLnBrk="0" hangingPunct="0">
              <a:defRPr>
                <a:solidFill>
                  <a:schemeClr val="tx1"/>
                </a:solidFill>
                <a:latin typeface="Arial" charset="0"/>
                <a:ea typeface="Arial" charset="0"/>
                <a:cs typeface="Arial" charset="0"/>
              </a:defRPr>
            </a:lvl4pPr>
            <a:lvl5pPr marL="2087865" indent="-231985" eaLnBrk="0" hangingPunct="0">
              <a:defRPr>
                <a:solidFill>
                  <a:schemeClr val="tx1"/>
                </a:solidFill>
                <a:latin typeface="Arial" charset="0"/>
                <a:ea typeface="Arial" charset="0"/>
                <a:cs typeface="Arial" charset="0"/>
              </a:defRPr>
            </a:lvl5pPr>
            <a:lvl6pPr marL="2551836" indent="-231985" eaLnBrk="0" fontAlgn="base" hangingPunct="0">
              <a:spcBef>
                <a:spcPct val="0"/>
              </a:spcBef>
              <a:spcAft>
                <a:spcPct val="0"/>
              </a:spcAft>
              <a:defRPr>
                <a:solidFill>
                  <a:schemeClr val="tx1"/>
                </a:solidFill>
                <a:latin typeface="Arial" charset="0"/>
                <a:ea typeface="Arial" charset="0"/>
                <a:cs typeface="Arial" charset="0"/>
              </a:defRPr>
            </a:lvl6pPr>
            <a:lvl7pPr marL="3015807" indent="-231985" eaLnBrk="0" fontAlgn="base" hangingPunct="0">
              <a:spcBef>
                <a:spcPct val="0"/>
              </a:spcBef>
              <a:spcAft>
                <a:spcPct val="0"/>
              </a:spcAft>
              <a:defRPr>
                <a:solidFill>
                  <a:schemeClr val="tx1"/>
                </a:solidFill>
                <a:latin typeface="Arial" charset="0"/>
                <a:ea typeface="Arial" charset="0"/>
                <a:cs typeface="Arial" charset="0"/>
              </a:defRPr>
            </a:lvl7pPr>
            <a:lvl8pPr marL="3479777" indent="-231985" eaLnBrk="0" fontAlgn="base" hangingPunct="0">
              <a:spcBef>
                <a:spcPct val="0"/>
              </a:spcBef>
              <a:spcAft>
                <a:spcPct val="0"/>
              </a:spcAft>
              <a:defRPr>
                <a:solidFill>
                  <a:schemeClr val="tx1"/>
                </a:solidFill>
                <a:latin typeface="Arial" charset="0"/>
                <a:ea typeface="Arial" charset="0"/>
                <a:cs typeface="Arial" charset="0"/>
              </a:defRPr>
            </a:lvl8pPr>
            <a:lvl9pPr marL="3943746" indent="-23198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DFDC3E2-9AC1-8C49-8234-A737B301691E}" type="slidenum">
              <a:rPr lang="en-GB"/>
              <a:pPr eaLnBrk="1" hangingPunct="1"/>
              <a:t>20</a:t>
            </a:fld>
            <a:endParaRPr lang="en-GB" dirty="0"/>
          </a:p>
        </p:txBody>
      </p:sp>
    </p:spTree>
    <p:extLst>
      <p:ext uri="{BB962C8B-B14F-4D97-AF65-F5344CB8AC3E}">
        <p14:creationId xmlns:p14="http://schemas.microsoft.com/office/powerpoint/2010/main" val="4176327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459288"/>
            <a:ext cx="5683250" cy="4224337"/>
          </a:xfrm>
          <a:prstGeom prst="rect">
            <a:avLst/>
          </a:prstGeom>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21</a:t>
            </a:fld>
            <a:endParaRPr lang="en-US" dirty="0"/>
          </a:p>
        </p:txBody>
      </p:sp>
    </p:spTree>
    <p:extLst>
      <p:ext uri="{BB962C8B-B14F-4D97-AF65-F5344CB8AC3E}">
        <p14:creationId xmlns:p14="http://schemas.microsoft.com/office/powerpoint/2010/main" val="1086008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r>
              <a:rPr lang="en-US" dirty="0"/>
              <a:t>Compared</a:t>
            </a:r>
            <a:r>
              <a:rPr lang="en-US" baseline="0" dirty="0"/>
              <a:t> to other sources of information that feed into Safety Risk Management and Safety Assurance</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22</a:t>
            </a:fld>
            <a:endParaRPr lang="en-US" dirty="0"/>
          </a:p>
        </p:txBody>
      </p:sp>
    </p:spTree>
    <p:extLst>
      <p:ext uri="{BB962C8B-B14F-4D97-AF65-F5344CB8AC3E}">
        <p14:creationId xmlns:p14="http://schemas.microsoft.com/office/powerpoint/2010/main" val="2418197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4FDF521-A8C0-47CF-B688-3383CB252F15}" type="slidenum">
              <a:rPr lang="en-US" smtClean="0"/>
              <a:pPr/>
              <a:t>23</a:t>
            </a:fld>
            <a:endParaRPr lang="en-US" dirty="0"/>
          </a:p>
        </p:txBody>
      </p:sp>
    </p:spTree>
    <p:extLst>
      <p:ext uri="{BB962C8B-B14F-4D97-AF65-F5344CB8AC3E}">
        <p14:creationId xmlns:p14="http://schemas.microsoft.com/office/powerpoint/2010/main" val="2456030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4FDF521-A8C0-47CF-B688-3383CB252F15}" type="slidenum">
              <a:rPr lang="en-US" smtClean="0"/>
              <a:pPr/>
              <a:t>24</a:t>
            </a:fld>
            <a:endParaRPr lang="en-US" dirty="0"/>
          </a:p>
        </p:txBody>
      </p:sp>
    </p:spTree>
    <p:extLst>
      <p:ext uri="{BB962C8B-B14F-4D97-AF65-F5344CB8AC3E}">
        <p14:creationId xmlns:p14="http://schemas.microsoft.com/office/powerpoint/2010/main" val="2456030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4FDF521-A8C0-47CF-B688-3383CB252F15}" type="slidenum">
              <a:rPr lang="en-US" smtClean="0"/>
              <a:pPr/>
              <a:t>25</a:t>
            </a:fld>
            <a:endParaRPr lang="en-US" dirty="0"/>
          </a:p>
        </p:txBody>
      </p:sp>
    </p:spTree>
    <p:extLst>
      <p:ext uri="{BB962C8B-B14F-4D97-AF65-F5344CB8AC3E}">
        <p14:creationId xmlns:p14="http://schemas.microsoft.com/office/powerpoint/2010/main" val="2456030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4FDF521-A8C0-47CF-B688-3383CB252F15}" type="slidenum">
              <a:rPr lang="en-US" smtClean="0"/>
              <a:pPr/>
              <a:t>26</a:t>
            </a:fld>
            <a:endParaRPr lang="en-US" dirty="0"/>
          </a:p>
        </p:txBody>
      </p:sp>
    </p:spTree>
    <p:extLst>
      <p:ext uri="{BB962C8B-B14F-4D97-AF65-F5344CB8AC3E}">
        <p14:creationId xmlns:p14="http://schemas.microsoft.com/office/powerpoint/2010/main" val="2456030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pPr marL="462321" lvl="1"/>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4FDF521-A8C0-47CF-B688-3383CB252F15}" type="slidenum">
              <a:rPr lang="en-US" smtClean="0"/>
              <a:pPr/>
              <a:t>27</a:t>
            </a:fld>
            <a:endParaRPr lang="en-US" dirty="0"/>
          </a:p>
        </p:txBody>
      </p:sp>
    </p:spTree>
    <p:extLst>
      <p:ext uri="{BB962C8B-B14F-4D97-AF65-F5344CB8AC3E}">
        <p14:creationId xmlns:p14="http://schemas.microsoft.com/office/powerpoint/2010/main" val="2456030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4FDF521-A8C0-47CF-B688-3383CB252F15}" type="slidenum">
              <a:rPr lang="en-US" smtClean="0"/>
              <a:pPr/>
              <a:t>28</a:t>
            </a:fld>
            <a:endParaRPr lang="en-US" dirty="0"/>
          </a:p>
        </p:txBody>
      </p:sp>
    </p:spTree>
    <p:extLst>
      <p:ext uri="{BB962C8B-B14F-4D97-AF65-F5344CB8AC3E}">
        <p14:creationId xmlns:p14="http://schemas.microsoft.com/office/powerpoint/2010/main" val="245603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1801" y="4606492"/>
            <a:ext cx="5927679" cy="4363165"/>
          </a:xfrm>
          <a:prstGeom prst="rect">
            <a:avLst/>
          </a:prstGeom>
        </p:spPr>
        <p:txBody>
          <a:bodyPr lIns="95903" tIns="47951" rIns="95903" bIns="47951">
            <a:normAutofit fontScale="32500" lnSpcReduction="20000"/>
          </a:bodyPr>
          <a:lstStyle/>
          <a:p>
            <a:endParaRPr lang="en-US" altLang="en-US" sz="1100" b="1" dirty="0">
              <a:ea typeface="ＭＳ Ｐゴシック" charset="-128"/>
            </a:endParaRPr>
          </a:p>
          <a:p>
            <a:r>
              <a:rPr lang="en-US" altLang="en-US" sz="1100" b="1" dirty="0">
                <a:ea typeface="ＭＳ Ｐゴシック" charset="-128"/>
              </a:rPr>
              <a:t>Program delivery</a:t>
            </a:r>
            <a:endParaRPr lang="en-US" altLang="en-US" sz="1100" dirty="0">
              <a:ea typeface="ＭＳ Ｐゴシック" charset="-128"/>
            </a:endParaRPr>
          </a:p>
          <a:p>
            <a:pPr marL="173370" indent="-173370">
              <a:buFont typeface="Arial" charset="0"/>
              <a:buChar char="•"/>
            </a:pPr>
            <a:r>
              <a:rPr lang="en-US" altLang="en-US" sz="1100" dirty="0">
                <a:ea typeface="ＭＳ Ｐゴシック" charset="-128"/>
              </a:rPr>
              <a:t>State DOT Seminars (we’ve conducted 50 to date)</a:t>
            </a:r>
          </a:p>
          <a:p>
            <a:pPr marL="173370" indent="-173370">
              <a:buFont typeface="Arial" charset="0"/>
              <a:buChar char="•"/>
            </a:pPr>
            <a:r>
              <a:rPr lang="en-US" altLang="en-US" sz="1100" dirty="0">
                <a:ea typeface="ＭＳ Ｐゴシック" charset="-128"/>
              </a:rPr>
              <a:t>Resource website (with over 1,000 practical resources like checklists, templates, procedures, and sample plans)</a:t>
            </a:r>
          </a:p>
          <a:p>
            <a:pPr marL="173370" indent="-173370">
              <a:buFont typeface="Arial" charset="0"/>
              <a:buChar char="•"/>
            </a:pPr>
            <a:r>
              <a:rPr lang="en-US" altLang="en-US" sz="1100" dirty="0">
                <a:ea typeface="ＭＳ Ｐゴシック" charset="-128"/>
              </a:rPr>
              <a:t>Voluntary onsite reviews (we’ve conducted nearly 75 to date)</a:t>
            </a:r>
          </a:p>
          <a:p>
            <a:pPr marL="635691" lvl="1" indent="-173370">
              <a:buFont typeface="Arial" charset="0"/>
              <a:buChar char="•"/>
            </a:pPr>
            <a:r>
              <a:rPr lang="en-US" altLang="en-US" sz="1100" dirty="0">
                <a:ea typeface="ＭＳ Ｐゴシック" charset="-128"/>
              </a:rPr>
              <a:t>And while we continue to focus on safety and have shifted the scope of the reviews to include SMS, </a:t>
            </a:r>
            <a:r>
              <a:rPr lang="en-US" altLang="en-US" sz="1100" b="1" i="1" dirty="0">
                <a:ea typeface="ＭＳ Ｐゴシック" charset="-128"/>
              </a:rPr>
              <a:t>security and emergency preparedness</a:t>
            </a:r>
            <a:r>
              <a:rPr lang="en-US" altLang="en-US" sz="1100" dirty="0">
                <a:ea typeface="ＭＳ Ｐゴシック" charset="-128"/>
              </a:rPr>
              <a:t> remain as critical components of each review.</a:t>
            </a:r>
          </a:p>
          <a:p>
            <a:pPr marL="635691" lvl="1" indent="-173370">
              <a:buFont typeface="Arial" charset="0"/>
              <a:buChar char="•"/>
            </a:pPr>
            <a:endParaRPr lang="en-US" sz="1100" dirty="0">
              <a:ea typeface="ＭＳ Ｐゴシック" charset="-128"/>
            </a:endParaRPr>
          </a:p>
          <a:p>
            <a:r>
              <a:rPr lang="en-US" b="1" i="0" baseline="0" dirty="0">
                <a:ea typeface="ＭＳ Ｐゴシック" charset="-128"/>
              </a:rPr>
              <a:t>What happens during onsite reviews?</a:t>
            </a:r>
          </a:p>
          <a:p>
            <a:pPr marL="346740" indent="-346740">
              <a:buFont typeface="Arial" charset="0"/>
              <a:buChar char="•"/>
            </a:pPr>
            <a:r>
              <a:rPr lang="en-US" altLang="en-US" sz="2400" dirty="0">
                <a:latin typeface="Calibri" charset="0"/>
                <a:cs typeface="Calibri" charset="0"/>
              </a:rPr>
              <a:t>Agency safety, security, emergency preparedness activities reviewed using assessment questionnaire as catalyst for discussion</a:t>
            </a:r>
          </a:p>
          <a:p>
            <a:pPr marL="635691" lvl="1" indent="-173370">
              <a:buFont typeface="Arial" charset="0"/>
              <a:buChar char="•"/>
            </a:pPr>
            <a:r>
              <a:rPr lang="en-US" altLang="en-US" dirty="0">
                <a:latin typeface="Calibri" charset="0"/>
                <a:cs typeface="Calibri" charset="0"/>
              </a:rPr>
              <a:t>Interviews conducted with key staff, pertinent documents reviewed, facilities/equipment inspected</a:t>
            </a:r>
          </a:p>
          <a:p>
            <a:pPr marL="635691" lvl="1" indent="-173370">
              <a:buFont typeface="Arial" charset="0"/>
              <a:buChar char="•"/>
            </a:pPr>
            <a:r>
              <a:rPr lang="en-US" altLang="en-US" dirty="0">
                <a:latin typeface="Calibri" charset="0"/>
                <a:cs typeface="Calibri" charset="0"/>
              </a:rPr>
              <a:t>This is not an audit</a:t>
            </a:r>
          </a:p>
          <a:p>
            <a:pPr marL="635691" lvl="1" indent="-173370">
              <a:spcAft>
                <a:spcPts val="607"/>
              </a:spcAft>
              <a:buFont typeface="Arial" charset="0"/>
              <a:buChar char="•"/>
            </a:pPr>
            <a:r>
              <a:rPr lang="en-US" altLang="en-US" dirty="0">
                <a:latin typeface="Calibri" charset="0"/>
                <a:cs typeface="Calibri" charset="0"/>
              </a:rPr>
              <a:t>Atmosphere is one of assistance and guidance</a:t>
            </a:r>
          </a:p>
          <a:p>
            <a:pPr marL="346740" indent="-346740">
              <a:spcAft>
                <a:spcPts val="607"/>
              </a:spcAft>
              <a:buFont typeface="Arial" charset="0"/>
              <a:buChar char="•"/>
            </a:pPr>
            <a:r>
              <a:rPr lang="en-US" altLang="en-US" sz="2400" dirty="0">
                <a:latin typeface="Calibri" charset="0"/>
                <a:cs typeface="Calibri" charset="0"/>
              </a:rPr>
              <a:t>Effective practices noted to share nationally with other transit agencies</a:t>
            </a:r>
          </a:p>
          <a:p>
            <a:pPr marL="346740" indent="-346740">
              <a:buFont typeface="Arial" charset="0"/>
              <a:buChar char="•"/>
            </a:pPr>
            <a:r>
              <a:rPr lang="en-US" altLang="en-US" sz="2400" dirty="0">
                <a:latin typeface="Calibri" charset="0"/>
                <a:cs typeface="Calibri" charset="0"/>
              </a:rPr>
              <a:t>Feedback and technical assistance delivered throughout the review, in an exit interview, and in a Final Report</a:t>
            </a:r>
          </a:p>
          <a:p>
            <a:endParaRPr lang="en-US" b="0" i="0" baseline="0" dirty="0">
              <a:ea typeface="+mn-ea"/>
            </a:endParaRPr>
          </a:p>
          <a:p>
            <a:r>
              <a:rPr lang="en-US" b="1" i="0" baseline="0" dirty="0">
                <a:ea typeface="+mn-ea"/>
              </a:rPr>
              <a:t>How to get involved?</a:t>
            </a:r>
            <a:endParaRPr lang="en-US" b="0" i="0" baseline="0" dirty="0">
              <a:ea typeface="+mn-ea"/>
            </a:endParaRPr>
          </a:p>
          <a:p>
            <a:pPr>
              <a:spcAft>
                <a:spcPts val="607"/>
              </a:spcAft>
              <a:buFont typeface="Arial"/>
              <a:buChar char="•"/>
              <a:defRPr/>
            </a:pPr>
            <a:r>
              <a:rPr lang="en-US" sz="2300" dirty="0"/>
              <a:t>Transit systems volunteer for a review</a:t>
            </a:r>
          </a:p>
          <a:p>
            <a:pPr>
              <a:buFont typeface="Arial"/>
              <a:buChar char="•"/>
              <a:defRPr/>
            </a:pPr>
            <a:r>
              <a:rPr lang="en-US" sz="2300" dirty="0"/>
              <a:t>FTA team coordinates with all review stakeholders regarding schedule</a:t>
            </a:r>
          </a:p>
          <a:p>
            <a:pPr lvl="1">
              <a:defRPr/>
            </a:pPr>
            <a:r>
              <a:rPr lang="en-US" dirty="0"/>
              <a:t>Volunteer Transit Agency</a:t>
            </a:r>
          </a:p>
          <a:p>
            <a:pPr lvl="1">
              <a:defRPr/>
            </a:pPr>
            <a:r>
              <a:rPr lang="en-US" dirty="0"/>
              <a:t>State DOT</a:t>
            </a:r>
          </a:p>
          <a:p>
            <a:pPr lvl="1">
              <a:spcAft>
                <a:spcPts val="607"/>
              </a:spcAft>
              <a:defRPr/>
            </a:pPr>
            <a:r>
              <a:rPr lang="en-US" dirty="0"/>
              <a:t>FTA Regional Office</a:t>
            </a:r>
          </a:p>
          <a:p>
            <a:pPr>
              <a:buFont typeface="Arial"/>
              <a:buChar char="•"/>
              <a:defRPr/>
            </a:pPr>
            <a:r>
              <a:rPr lang="en-US" sz="2300" dirty="0"/>
              <a:t>Notification package sent to volunteer agency</a:t>
            </a:r>
          </a:p>
          <a:p>
            <a:pPr lvl="1">
              <a:spcAft>
                <a:spcPts val="607"/>
              </a:spcAft>
              <a:defRPr/>
            </a:pPr>
            <a:r>
              <a:rPr lang="en-US" dirty="0"/>
              <a:t>All review stakeholders are copied on correspondence</a:t>
            </a:r>
          </a:p>
          <a:p>
            <a:pPr>
              <a:spcAft>
                <a:spcPts val="607"/>
              </a:spcAft>
              <a:buFont typeface="Arial"/>
              <a:buChar char="•"/>
              <a:defRPr/>
            </a:pPr>
            <a:r>
              <a:rPr lang="en-US" sz="2300" dirty="0"/>
              <a:t>Volunteer transit agencies encouraged to contact the review team with any questions</a:t>
            </a:r>
          </a:p>
          <a:p>
            <a:pPr>
              <a:buFont typeface="Arial"/>
              <a:buChar char="•"/>
              <a:defRPr/>
            </a:pPr>
            <a:r>
              <a:rPr lang="en-US" sz="2300" dirty="0"/>
              <a:t>State DOT and FTA Regional Offices invited to attend</a:t>
            </a:r>
            <a:endParaRPr lang="en-US" b="1" i="0" baseline="0" dirty="0">
              <a:ea typeface="+mn-ea"/>
            </a:endParaRPr>
          </a:p>
          <a:p>
            <a:endParaRPr lang="en-US" b="0" i="0" baseline="0" dirty="0">
              <a:ea typeface="+mn-ea"/>
            </a:endParaRPr>
          </a:p>
          <a:p>
            <a:r>
              <a:rPr lang="en-US" b="1" i="0" baseline="0" dirty="0">
                <a:ea typeface="+mn-ea"/>
              </a:rPr>
              <a:t>What happens during the State DOT orientation seminars?</a:t>
            </a:r>
            <a:endParaRPr lang="en-US" b="0" i="0" baseline="0" dirty="0">
              <a:ea typeface="+mn-ea"/>
            </a:endParaRPr>
          </a:p>
          <a:p>
            <a:pPr marL="407741" lvl="1" indent="-346740">
              <a:buFont typeface="Arial" charset="0"/>
              <a:buChar char="•"/>
            </a:pPr>
            <a:r>
              <a:rPr lang="en-US" altLang="en-US" sz="2300" dirty="0">
                <a:ea typeface="ＭＳ Ｐゴシック" charset="-128"/>
              </a:rPr>
              <a:t>The State DOT co-hosts the event and 1 rep from each 5311 sub-recipient bus agency in the state is invited to attend</a:t>
            </a:r>
          </a:p>
          <a:p>
            <a:pPr marL="407741" lvl="1" indent="-346740">
              <a:buFont typeface="Arial" charset="0"/>
              <a:buChar char="•"/>
            </a:pPr>
            <a:r>
              <a:rPr lang="en-US" altLang="en-US" sz="2300" dirty="0">
                <a:ea typeface="ＭＳ Ｐゴシック" charset="-128"/>
              </a:rPr>
              <a:t>Assistance provided to the State DOT and bus transit systems in attendance includes:</a:t>
            </a:r>
          </a:p>
          <a:p>
            <a:pPr marL="802640" lvl="2" indent="-288950">
              <a:buFont typeface="Wingdings" charset="2"/>
              <a:buChar char="§"/>
            </a:pPr>
            <a:r>
              <a:rPr lang="en-US" altLang="en-US" sz="1800" dirty="0">
                <a:ea typeface="ＭＳ Ｐゴシック" charset="-128"/>
              </a:rPr>
              <a:t>Identifying the elements of Transit Bus Safety and Security Excellence</a:t>
            </a:r>
          </a:p>
          <a:p>
            <a:pPr marL="802640" lvl="2" indent="-288950">
              <a:buFont typeface="Wingdings" charset="2"/>
              <a:buChar char="§"/>
            </a:pPr>
            <a:r>
              <a:rPr lang="en-US" altLang="en-US" sz="1800" dirty="0">
                <a:ea typeface="ＭＳ Ｐゴシック" charset="-128"/>
              </a:rPr>
              <a:t>Identifying best practices in safety and security</a:t>
            </a:r>
          </a:p>
          <a:p>
            <a:pPr marL="802640" lvl="2" indent="-288950">
              <a:buFont typeface="Wingdings" charset="2"/>
              <a:buChar char="§"/>
            </a:pPr>
            <a:r>
              <a:rPr lang="en-US" altLang="en-US" sz="1800" dirty="0">
                <a:ea typeface="ＭＳ Ｐゴシック" charset="-128"/>
              </a:rPr>
              <a:t>Identifying gaps and needs in their safety and security program </a:t>
            </a:r>
          </a:p>
          <a:p>
            <a:pPr marL="802640" lvl="2" indent="-288950">
              <a:buFont typeface="Wingdings" charset="2"/>
              <a:buChar char="§"/>
            </a:pPr>
            <a:r>
              <a:rPr lang="en-US" altLang="en-US" sz="1800" dirty="0">
                <a:ea typeface="ＭＳ Ｐゴシック" charset="-128"/>
              </a:rPr>
              <a:t>Utilizing the website to locate and download information that will fill identified safety and security program gaps</a:t>
            </a:r>
          </a:p>
          <a:p>
            <a:pPr marL="802640" lvl="2" indent="-288950">
              <a:buFont typeface="Wingdings" charset="2"/>
              <a:buChar char="§"/>
            </a:pPr>
            <a:r>
              <a:rPr lang="en-US" altLang="en-US" sz="1800" dirty="0">
                <a:ea typeface="ＭＳ Ｐゴシック" charset="-128"/>
              </a:rPr>
              <a:t>Creating a plan to achieve agency safety, security, and emergency preparedness excellence</a:t>
            </a:r>
            <a:endParaRPr lang="en-US" altLang="en-US" sz="2200" dirty="0">
              <a:ea typeface="ＭＳ Ｐゴシック" charset="-128"/>
            </a:endParaRPr>
          </a:p>
          <a:p>
            <a:pPr marL="407741" lvl="1" indent="-346740">
              <a:spcAft>
                <a:spcPts val="607"/>
              </a:spcAft>
              <a:buFont typeface="Arial" charset="0"/>
              <a:buChar char="•"/>
            </a:pPr>
            <a:r>
              <a:rPr lang="en-US" altLang="en-US" sz="2300" dirty="0">
                <a:ea typeface="ＭＳ Ｐゴシック" charset="-128"/>
              </a:rPr>
              <a:t>Explanation of background and overview of the Bus Program </a:t>
            </a:r>
          </a:p>
          <a:p>
            <a:pPr marL="407741" lvl="1" indent="-346740">
              <a:spcAft>
                <a:spcPts val="607"/>
              </a:spcAft>
              <a:buFont typeface="Arial" charset="0"/>
              <a:buChar char="•"/>
            </a:pPr>
            <a:endParaRPr lang="en-US" altLang="en-US" sz="2300" dirty="0">
              <a:ea typeface="ＭＳ Ｐゴシック" charset="-128"/>
            </a:endParaRPr>
          </a:p>
          <a:p>
            <a:pPr>
              <a:spcAft>
                <a:spcPts val="607"/>
              </a:spcAft>
            </a:pPr>
            <a:r>
              <a:rPr lang="en-US" altLang="en-US" sz="2300" b="1" dirty="0">
                <a:ea typeface="ＭＳ Ｐゴシック" charset="-128"/>
              </a:rPr>
              <a:t>Ongoing outreach</a:t>
            </a:r>
            <a:endParaRPr lang="en-US" altLang="en-US" sz="2300" dirty="0">
              <a:ea typeface="ＭＳ Ｐゴシック" charset="-128"/>
            </a:endParaRPr>
          </a:p>
          <a:p>
            <a:pPr marL="346740" indent="-346740">
              <a:spcAft>
                <a:spcPts val="607"/>
              </a:spcAft>
              <a:buFont typeface="Arial" charset="0"/>
              <a:buChar char="•"/>
            </a:pPr>
            <a:r>
              <a:rPr lang="en-US" altLang="en-US" sz="2300" dirty="0">
                <a:ea typeface="ＭＳ Ｐゴシック" charset="-128"/>
              </a:rPr>
              <a:t>FTA supports its partners (APTA, State DOTS, transit associations) in delivering presentations at venues, such as this, to provide program updates and information</a:t>
            </a:r>
          </a:p>
          <a:p>
            <a:pPr marL="346740" indent="-346740">
              <a:spcAft>
                <a:spcPts val="607"/>
              </a:spcAft>
              <a:buFont typeface="Arial" charset="0"/>
              <a:buChar char="•"/>
            </a:pPr>
            <a:r>
              <a:rPr lang="en-US" altLang="en-US" sz="2300" dirty="0">
                <a:ea typeface="ＭＳ Ｐゴシック" charset="-128"/>
              </a:rPr>
              <a:t>FTA responds to technical assistance questions posed by the industry and its partners.</a:t>
            </a:r>
          </a:p>
          <a:p>
            <a:endParaRPr lang="en-US" b="1" i="0" baseline="0" dirty="0">
              <a:ea typeface="ＭＳ Ｐゴシック" charset="-128"/>
            </a:endParaRPr>
          </a:p>
        </p:txBody>
      </p:sp>
      <p:sp>
        <p:nvSpPr>
          <p:cNvPr id="4" name="Slide Number Placeholder 3"/>
          <p:cNvSpPr>
            <a:spLocks noGrp="1"/>
          </p:cNvSpPr>
          <p:nvPr>
            <p:ph type="sldNum" sz="quarter" idx="10"/>
          </p:nvPr>
        </p:nvSpPr>
        <p:spPr/>
        <p:txBody>
          <a:bodyPr/>
          <a:lstStyle/>
          <a:p>
            <a:fld id="{4E5E09A6-F76F-2242-AAB3-94904F75D5E7}" type="slidenum">
              <a:rPr lang="en-US" smtClean="0"/>
              <a:t>4</a:t>
            </a:fld>
            <a:endParaRPr lang="en-US"/>
          </a:p>
        </p:txBody>
      </p:sp>
      <p:sp>
        <p:nvSpPr>
          <p:cNvPr id="5" name="Date Placeholder 4"/>
          <p:cNvSpPr>
            <a:spLocks noGrp="1"/>
          </p:cNvSpPr>
          <p:nvPr>
            <p:ph type="dt" idx="11"/>
          </p:nvPr>
        </p:nvSpPr>
        <p:spPr/>
        <p:txBody>
          <a:bodyPr/>
          <a:lstStyle/>
          <a:p>
            <a:r>
              <a:rPr lang="en-US"/>
              <a:t>06/06/2016</a:t>
            </a:r>
          </a:p>
        </p:txBody>
      </p:sp>
    </p:spTree>
    <p:extLst>
      <p:ext uri="{BB962C8B-B14F-4D97-AF65-F5344CB8AC3E}">
        <p14:creationId xmlns:p14="http://schemas.microsoft.com/office/powerpoint/2010/main" val="1239801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459288"/>
            <a:ext cx="5683250" cy="4224337"/>
          </a:xfrm>
          <a:prstGeom prst="rect">
            <a:avLst/>
          </a:prstGeom>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29</a:t>
            </a:fld>
            <a:endParaRPr lang="en-US" dirty="0"/>
          </a:p>
        </p:txBody>
      </p:sp>
    </p:spTree>
    <p:extLst>
      <p:ext uri="{BB962C8B-B14F-4D97-AF65-F5344CB8AC3E}">
        <p14:creationId xmlns:p14="http://schemas.microsoft.com/office/powerpoint/2010/main" val="3011435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4FDF521-A8C0-47CF-B688-3383CB252F15}" type="slidenum">
              <a:rPr lang="en-US" smtClean="0"/>
              <a:pPr/>
              <a:t>30</a:t>
            </a:fld>
            <a:endParaRPr lang="en-US" dirty="0"/>
          </a:p>
        </p:txBody>
      </p:sp>
    </p:spTree>
    <p:extLst>
      <p:ext uri="{BB962C8B-B14F-4D97-AF65-F5344CB8AC3E}">
        <p14:creationId xmlns:p14="http://schemas.microsoft.com/office/powerpoint/2010/main" val="3843103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31</a:t>
            </a:fld>
            <a:endParaRPr lang="en-US" dirty="0"/>
          </a:p>
        </p:txBody>
      </p:sp>
    </p:spTree>
    <p:extLst>
      <p:ext uri="{BB962C8B-B14F-4D97-AF65-F5344CB8AC3E}">
        <p14:creationId xmlns:p14="http://schemas.microsoft.com/office/powerpoint/2010/main" val="30114356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E5E09A6-F76F-2242-AAB3-94904F75D5E7}" type="slidenum">
              <a:rPr lang="en-US" smtClean="0"/>
              <a:pPr/>
              <a:t>32</a:t>
            </a:fld>
            <a:endParaRPr lang="en-US" dirty="0"/>
          </a:p>
        </p:txBody>
      </p:sp>
    </p:spTree>
    <p:extLst>
      <p:ext uri="{BB962C8B-B14F-4D97-AF65-F5344CB8AC3E}">
        <p14:creationId xmlns:p14="http://schemas.microsoft.com/office/powerpoint/2010/main" val="16994605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33</a:t>
            </a:fld>
            <a:endParaRPr lang="en-US" dirty="0"/>
          </a:p>
        </p:txBody>
      </p:sp>
    </p:spTree>
    <p:extLst>
      <p:ext uri="{BB962C8B-B14F-4D97-AF65-F5344CB8AC3E}">
        <p14:creationId xmlns:p14="http://schemas.microsoft.com/office/powerpoint/2010/main" val="17783238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E5E09A6-F76F-2242-AAB3-94904F75D5E7}" type="slidenum">
              <a:rPr lang="en-US" smtClean="0"/>
              <a:pPr/>
              <a:t>34</a:t>
            </a:fld>
            <a:endParaRPr lang="en-US" dirty="0"/>
          </a:p>
        </p:txBody>
      </p:sp>
    </p:spTree>
    <p:extLst>
      <p:ext uri="{BB962C8B-B14F-4D97-AF65-F5344CB8AC3E}">
        <p14:creationId xmlns:p14="http://schemas.microsoft.com/office/powerpoint/2010/main" val="29549701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35</a:t>
            </a:fld>
            <a:endParaRPr lang="en-US" dirty="0"/>
          </a:p>
        </p:txBody>
      </p:sp>
    </p:spTree>
    <p:extLst>
      <p:ext uri="{BB962C8B-B14F-4D97-AF65-F5344CB8AC3E}">
        <p14:creationId xmlns:p14="http://schemas.microsoft.com/office/powerpoint/2010/main" val="698887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normAutofit fontScale="25000" lnSpcReduction="20000"/>
          </a:bodyPr>
          <a:lstStyle/>
          <a:p>
            <a:pPr>
              <a:buFont typeface="Courier New" pitchFamily="49" charset="0"/>
              <a:buChar char="o"/>
            </a:pPr>
            <a:endParaRPr lang="en-US" baseline="0" noProof="0" dirty="0"/>
          </a:p>
        </p:txBody>
      </p:sp>
      <p:sp>
        <p:nvSpPr>
          <p:cNvPr id="4" name="Slide Number Placeholder 3"/>
          <p:cNvSpPr>
            <a:spLocks noGrp="1"/>
          </p:cNvSpPr>
          <p:nvPr>
            <p:ph type="sldNum" sz="quarter" idx="10"/>
          </p:nvPr>
        </p:nvSpPr>
        <p:spPr/>
        <p:txBody>
          <a:bodyPr/>
          <a:lstStyle/>
          <a:p>
            <a:fld id="{4E5E09A6-F76F-2242-AAB3-94904F75D5E7}" type="slidenum">
              <a:rPr lang="en-US" smtClean="0"/>
              <a:pPr/>
              <a:t>36</a:t>
            </a:fld>
            <a:endParaRPr lang="en-US" dirty="0"/>
          </a:p>
        </p:txBody>
      </p:sp>
    </p:spTree>
    <p:extLst>
      <p:ext uri="{BB962C8B-B14F-4D97-AF65-F5344CB8AC3E}">
        <p14:creationId xmlns:p14="http://schemas.microsoft.com/office/powerpoint/2010/main" val="29072163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37</a:t>
            </a:fld>
            <a:endParaRPr lang="en-US" dirty="0"/>
          </a:p>
        </p:txBody>
      </p:sp>
    </p:spTree>
    <p:extLst>
      <p:ext uri="{BB962C8B-B14F-4D97-AF65-F5344CB8AC3E}">
        <p14:creationId xmlns:p14="http://schemas.microsoft.com/office/powerpoint/2010/main" val="18446312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pPr defTabSz="455280">
              <a:defRPr/>
            </a:pPr>
            <a:endParaRPr lang="en-US" dirty="0"/>
          </a:p>
        </p:txBody>
      </p:sp>
      <p:sp>
        <p:nvSpPr>
          <p:cNvPr id="4" name="Slide Number Placeholder 3"/>
          <p:cNvSpPr>
            <a:spLocks noGrp="1"/>
          </p:cNvSpPr>
          <p:nvPr>
            <p:ph type="sldNum" sz="quarter" idx="10"/>
          </p:nvPr>
        </p:nvSpPr>
        <p:spPr/>
        <p:txBody>
          <a:bodyPr/>
          <a:lstStyle/>
          <a:p>
            <a:fld id="{4E5E09A6-F76F-2242-AAB3-94904F75D5E7}" type="slidenum">
              <a:rPr lang="en-US" smtClean="0"/>
              <a:pPr/>
              <a:t>38</a:t>
            </a:fld>
            <a:endParaRPr lang="en-US" dirty="0"/>
          </a:p>
        </p:txBody>
      </p:sp>
    </p:spTree>
    <p:extLst>
      <p:ext uri="{BB962C8B-B14F-4D97-AF65-F5344CB8AC3E}">
        <p14:creationId xmlns:p14="http://schemas.microsoft.com/office/powerpoint/2010/main" val="498609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E5E09A6-F76F-2242-AAB3-94904F75D5E7}" type="slidenum">
              <a:rPr lang="en-US" smtClean="0"/>
              <a:pPr/>
              <a:t>7</a:t>
            </a:fld>
            <a:endParaRPr lang="en-US" dirty="0"/>
          </a:p>
        </p:txBody>
      </p:sp>
    </p:spTree>
    <p:extLst>
      <p:ext uri="{BB962C8B-B14F-4D97-AF65-F5344CB8AC3E}">
        <p14:creationId xmlns:p14="http://schemas.microsoft.com/office/powerpoint/2010/main" val="14524374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39</a:t>
            </a:fld>
            <a:endParaRPr lang="en-US" dirty="0"/>
          </a:p>
        </p:txBody>
      </p:sp>
    </p:spTree>
    <p:extLst>
      <p:ext uri="{BB962C8B-B14F-4D97-AF65-F5344CB8AC3E}">
        <p14:creationId xmlns:p14="http://schemas.microsoft.com/office/powerpoint/2010/main" val="7030671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r>
              <a:rPr lang="en-US" dirty="0"/>
              <a:t>Effective SMS implementation</a:t>
            </a:r>
            <a:r>
              <a:rPr lang="en-US" baseline="0" dirty="0"/>
              <a:t> depends on the expertise and skills of the individual that is responsible for leading the implementation effort.  However, it is also extremely important that this</a:t>
            </a:r>
            <a:r>
              <a:rPr lang="en-US" dirty="0"/>
              <a:t> Lead</a:t>
            </a:r>
            <a:r>
              <a:rPr lang="en-US" baseline="0" dirty="0"/>
              <a:t> </a:t>
            </a:r>
            <a:r>
              <a:rPr lang="en-US" dirty="0"/>
              <a:t>have ongoing support from</a:t>
            </a:r>
            <a:r>
              <a:rPr lang="en-US" baseline="0" dirty="0"/>
              <a:t> and access to the accountable executive to present high priority safety matters and ensure resources are available to achieve SMS outcomes.  </a:t>
            </a:r>
          </a:p>
          <a:p>
            <a:endParaRPr lang="en-US" baseline="0" dirty="0"/>
          </a:p>
          <a:p>
            <a:r>
              <a:rPr lang="en-US" baseline="0" dirty="0"/>
              <a:t>The appointment of the SMS lead must be formal and communicated throughout the agency.  It goes without saying that the SMS Lead must be appropriately trained to carry out the day-to-day operation of the SMS.  </a:t>
            </a:r>
          </a:p>
          <a:p>
            <a:endParaRPr lang="en-US" baseline="0" dirty="0"/>
          </a:p>
          <a:p>
            <a:r>
              <a:rPr lang="en-US" baseline="0" dirty="0"/>
              <a:t>In smaller transit agencies, the SMS lead may be the individual that has responsibility for safety, even though that my not be their only job responsibility.  In larger transit agencies, the SMS lead may be recruited from senior safety department staff and this person’s sole responsibility could be leading the SMS.</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42</a:t>
            </a:fld>
            <a:endParaRPr lang="en-US" dirty="0"/>
          </a:p>
        </p:txBody>
      </p:sp>
    </p:spTree>
    <p:extLst>
      <p:ext uri="{BB962C8B-B14F-4D97-AF65-F5344CB8AC3E}">
        <p14:creationId xmlns:p14="http://schemas.microsoft.com/office/powerpoint/2010/main" val="9623344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459288"/>
            <a:ext cx="5683250" cy="4224337"/>
          </a:xfrm>
          <a:prstGeom prst="rect">
            <a:avLst/>
          </a:prstGeom>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E5E09A6-F76F-2242-AAB3-94904F75D5E7}" type="slidenum">
              <a:rPr lang="en-US" smtClean="0"/>
              <a:pPr/>
              <a:t>43</a:t>
            </a:fld>
            <a:endParaRPr lang="en-US" dirty="0"/>
          </a:p>
        </p:txBody>
      </p:sp>
    </p:spTree>
    <p:extLst>
      <p:ext uri="{BB962C8B-B14F-4D97-AF65-F5344CB8AC3E}">
        <p14:creationId xmlns:p14="http://schemas.microsoft.com/office/powerpoint/2010/main" val="7016590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r>
              <a:rPr lang="en-US" dirty="0"/>
              <a:t>To</a:t>
            </a:r>
            <a:r>
              <a:rPr lang="en-US" baseline="0" dirty="0"/>
              <a:t> assist the SMS Lead, i</a:t>
            </a:r>
            <a:r>
              <a:rPr lang="en-US" dirty="0"/>
              <a:t>t is critical that the SMS implementation team</a:t>
            </a:r>
            <a:r>
              <a:rPr lang="en-US" baseline="0" dirty="0"/>
              <a:t> consists of subject matter experts from all relevant operational, maintenance and safety-related functions to effectively develop and implement needed activities, processes, and tools. A fully represented implementation team also ensures that communication structures are established that reinforce the a transit agency’s ability to effectively implement its SMS.   </a:t>
            </a:r>
          </a:p>
          <a:p>
            <a:endParaRPr lang="en-US" baseline="0" dirty="0"/>
          </a:p>
          <a:p>
            <a:r>
              <a:rPr lang="en-US" baseline="0" dirty="0"/>
              <a:t>Again, agency size, complexity and operating characteristics will determine the number of members on the team.  In a larger transit agency, the initial SMS implementation activities will consume a significant amount of team member time.  However, once the implementation is under way, that time commitment will be significantly reduced.  As expected, in a small transit agency the initial implementation activities and time required to carry them out will be significantly less than that of a large transit agency.</a:t>
            </a:r>
          </a:p>
          <a:p>
            <a:endParaRPr lang="en-US" baseline="0" dirty="0"/>
          </a:p>
          <a:p>
            <a:r>
              <a:rPr lang="en-US" baseline="0" dirty="0"/>
              <a:t>Just as with the Accountable Executive and the SMS Lead, the SMS roles and responsibilities of the team will need to be defined and documented and the members will have to have a clear understanding of these, as well as an understanding of their relationship with the SMS lead.  </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44</a:t>
            </a:fld>
            <a:endParaRPr lang="en-US" dirty="0"/>
          </a:p>
        </p:txBody>
      </p:sp>
    </p:spTree>
    <p:extLst>
      <p:ext uri="{BB962C8B-B14F-4D97-AF65-F5344CB8AC3E}">
        <p14:creationId xmlns:p14="http://schemas.microsoft.com/office/powerpoint/2010/main" val="28397827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solidFill>
                  <a:prstClr val="black"/>
                </a:solidFill>
              </a:rPr>
              <a:pPr/>
              <a:t>52</a:t>
            </a:fld>
            <a:endParaRPr lang="en-US" dirty="0">
              <a:solidFill>
                <a:prstClr val="black"/>
              </a:solidFill>
            </a:endParaRPr>
          </a:p>
        </p:txBody>
      </p:sp>
      <p:sp>
        <p:nvSpPr>
          <p:cNvPr id="5" name="Date Placeholder 4"/>
          <p:cNvSpPr>
            <a:spLocks noGrp="1"/>
          </p:cNvSpPr>
          <p:nvPr>
            <p:ph type="dt" idx="11"/>
          </p:nvPr>
        </p:nvSpPr>
        <p:spPr/>
        <p:txBody>
          <a:bodyPr/>
          <a:lstStyle/>
          <a:p>
            <a:r>
              <a:rPr lang="en-US"/>
              <a:t>06/06/2016</a:t>
            </a:r>
            <a:endParaRPr lang="en-US" dirty="0"/>
          </a:p>
        </p:txBody>
      </p:sp>
    </p:spTree>
    <p:extLst>
      <p:ext uri="{BB962C8B-B14F-4D97-AF65-F5344CB8AC3E}">
        <p14:creationId xmlns:p14="http://schemas.microsoft.com/office/powerpoint/2010/main" val="32755865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460167"/>
            <a:ext cx="5680693" cy="4224494"/>
          </a:xfrm>
          <a:prstGeom prst="rect">
            <a:avLst/>
          </a:prstGeom>
        </p:spPr>
        <p:txBody>
          <a:bodyPr lIns="92464" tIns="46232" rIns="92464" bIns="46232"/>
          <a:lstStyle/>
          <a:p>
            <a:r>
              <a:rPr lang="en-US" dirty="0"/>
              <a:t>Thank you very much for your ongoing commitment to transit safety.</a:t>
            </a:r>
          </a:p>
          <a:p>
            <a:endParaRPr lang="en-US" dirty="0"/>
          </a:p>
          <a:p>
            <a:r>
              <a:rPr lang="en-US" dirty="0"/>
              <a:t>Are</a:t>
            </a:r>
            <a:r>
              <a:rPr lang="en-US" baseline="0" dirty="0"/>
              <a:t> there any questions?</a:t>
            </a:r>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53</a:t>
            </a:fld>
            <a:endParaRPr lang="en-US" dirty="0"/>
          </a:p>
        </p:txBody>
      </p:sp>
      <p:sp>
        <p:nvSpPr>
          <p:cNvPr id="5" name="Date Placeholder 4"/>
          <p:cNvSpPr>
            <a:spLocks noGrp="1"/>
          </p:cNvSpPr>
          <p:nvPr>
            <p:ph type="dt" idx="11"/>
          </p:nvPr>
        </p:nvSpPr>
        <p:spPr/>
        <p:txBody>
          <a:bodyPr/>
          <a:lstStyle/>
          <a:p>
            <a:r>
              <a:rPr lang="en-US"/>
              <a:t>06/06/2016</a:t>
            </a:r>
            <a:endParaRPr lang="en-US" dirty="0"/>
          </a:p>
        </p:txBody>
      </p:sp>
    </p:spTree>
    <p:extLst>
      <p:ext uri="{BB962C8B-B14F-4D97-AF65-F5344CB8AC3E}">
        <p14:creationId xmlns:p14="http://schemas.microsoft.com/office/powerpoint/2010/main" val="1181236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459288"/>
            <a:ext cx="5683250" cy="4224337"/>
          </a:xfrm>
          <a:prstGeom prst="rect">
            <a:avLst/>
          </a:prstGeom>
        </p:spPr>
        <p:txBody>
          <a:bodyPr lIns="92464" tIns="46232" rIns="92464" bIns="46232"/>
          <a:lstStyle/>
          <a:p>
            <a:endParaRPr lang="en-US" dirty="0"/>
          </a:p>
        </p:txBody>
      </p:sp>
      <p:sp>
        <p:nvSpPr>
          <p:cNvPr id="4" name="Slide Number Placeholder 3"/>
          <p:cNvSpPr>
            <a:spLocks noGrp="1"/>
          </p:cNvSpPr>
          <p:nvPr>
            <p:ph type="sldNum" sz="quarter" idx="10"/>
          </p:nvPr>
        </p:nvSpPr>
        <p:spPr/>
        <p:txBody>
          <a:bodyPr/>
          <a:lstStyle/>
          <a:p>
            <a:fld id="{4E5E09A6-F76F-2242-AAB3-94904F75D5E7}" type="slidenum">
              <a:rPr lang="en-US" smtClean="0"/>
              <a:pPr/>
              <a:t>8</a:t>
            </a:fld>
            <a:endParaRPr lang="en-US" dirty="0"/>
          </a:p>
        </p:txBody>
      </p:sp>
    </p:spTree>
    <p:extLst>
      <p:ext uri="{BB962C8B-B14F-4D97-AF65-F5344CB8AC3E}">
        <p14:creationId xmlns:p14="http://schemas.microsoft.com/office/powerpoint/2010/main" val="1559219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9526"/>
            <a:ext cx="5681980" cy="4224814"/>
          </a:xfrm>
          <a:prstGeom prst="rect">
            <a:avLst/>
          </a:prstGeom>
        </p:spPr>
        <p:txBody>
          <a:bodyPr lIns="94229" tIns="47114" rIns="94229" bIns="47114"/>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11</a:t>
            </a:fld>
            <a:endParaRPr lang="en-US" dirty="0"/>
          </a:p>
        </p:txBody>
      </p:sp>
    </p:spTree>
    <p:extLst>
      <p:ext uri="{BB962C8B-B14F-4D97-AF65-F5344CB8AC3E}">
        <p14:creationId xmlns:p14="http://schemas.microsoft.com/office/powerpoint/2010/main" val="2660867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9526"/>
            <a:ext cx="5681980" cy="4224814"/>
          </a:xfrm>
          <a:prstGeom prst="rect">
            <a:avLst/>
          </a:prstGeom>
        </p:spPr>
        <p:txBody>
          <a:bodyPr lIns="94229" tIns="47114" rIns="94229" bIns="47114"/>
          <a:lstStyle/>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4E5E09A6-F76F-2242-AAB3-94904F75D5E7}" type="slidenum">
              <a:rPr lang="en-US" smtClean="0"/>
              <a:t>12</a:t>
            </a:fld>
            <a:endParaRPr lang="en-US" dirty="0"/>
          </a:p>
        </p:txBody>
      </p:sp>
    </p:spTree>
    <p:extLst>
      <p:ext uri="{BB962C8B-B14F-4D97-AF65-F5344CB8AC3E}">
        <p14:creationId xmlns:p14="http://schemas.microsoft.com/office/powerpoint/2010/main" val="1078896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9526"/>
            <a:ext cx="5681980" cy="4224814"/>
          </a:xfrm>
          <a:prstGeom prst="rect">
            <a:avLst/>
          </a:prstGeom>
        </p:spPr>
        <p:txBody>
          <a:bodyPr lIns="94229" tIns="47114" rIns="94229" bIns="47114"/>
          <a:lstStyle/>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4E5E09A6-F76F-2242-AAB3-94904F75D5E7}" type="slidenum">
              <a:rPr lang="en-US" smtClean="0"/>
              <a:t>13</a:t>
            </a:fld>
            <a:endParaRPr lang="en-US" dirty="0"/>
          </a:p>
        </p:txBody>
      </p:sp>
    </p:spTree>
    <p:extLst>
      <p:ext uri="{BB962C8B-B14F-4D97-AF65-F5344CB8AC3E}">
        <p14:creationId xmlns:p14="http://schemas.microsoft.com/office/powerpoint/2010/main" val="3205264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9526"/>
            <a:ext cx="5681980" cy="4224814"/>
          </a:xfrm>
          <a:prstGeom prst="rect">
            <a:avLst/>
          </a:prstGeom>
        </p:spPr>
        <p:txBody>
          <a:bodyPr lIns="94229" tIns="47114" rIns="94229" bIns="47114"/>
          <a:lstStyle/>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4E5E09A6-F76F-2242-AAB3-94904F75D5E7}" type="slidenum">
              <a:rPr lang="en-US" smtClean="0"/>
              <a:t>14</a:t>
            </a:fld>
            <a:endParaRPr lang="en-US" dirty="0"/>
          </a:p>
        </p:txBody>
      </p:sp>
    </p:spTree>
    <p:extLst>
      <p:ext uri="{BB962C8B-B14F-4D97-AF65-F5344CB8AC3E}">
        <p14:creationId xmlns:p14="http://schemas.microsoft.com/office/powerpoint/2010/main" val="154643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459526"/>
            <a:ext cx="5681980" cy="4224814"/>
          </a:xfrm>
          <a:prstGeom prst="rect">
            <a:avLst/>
          </a:prstGeom>
        </p:spPr>
        <p:txBody>
          <a:bodyPr lIns="94229" tIns="47114" rIns="94229" bIns="47114"/>
          <a:lstStyle/>
          <a:p>
            <a:endParaRPr lang="en-US" dirty="0"/>
          </a:p>
        </p:txBody>
      </p:sp>
      <p:sp>
        <p:nvSpPr>
          <p:cNvPr id="4" name="Slide Number Placeholder 3"/>
          <p:cNvSpPr>
            <a:spLocks noGrp="1"/>
          </p:cNvSpPr>
          <p:nvPr>
            <p:ph type="sldNum" sz="quarter" idx="10"/>
          </p:nvPr>
        </p:nvSpPr>
        <p:spPr/>
        <p:txBody>
          <a:bodyPr/>
          <a:lstStyle/>
          <a:p>
            <a:fld id="{4CACA282-CC3B-6944-B503-685A174B591A}" type="slidenum">
              <a:rPr lang="en-US" smtClean="0"/>
              <a:t>17</a:t>
            </a:fld>
            <a:endParaRPr lang="en-US" dirty="0"/>
          </a:p>
        </p:txBody>
      </p:sp>
    </p:spTree>
    <p:extLst>
      <p:ext uri="{BB962C8B-B14F-4D97-AF65-F5344CB8AC3E}">
        <p14:creationId xmlns:p14="http://schemas.microsoft.com/office/powerpoint/2010/main" val="25179056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vl1pPr>
          </a:lstStyle>
          <a:p>
            <a:r>
              <a:rPr lang="en-US" dirty="0"/>
              <a:t>Click to edit Master title style</a:t>
            </a:r>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0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561860"/>
            <a:ext cx="6019800" cy="5564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0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MS100 Standard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10"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Rectangle 1"/>
          <p:cNvSpPr/>
          <p:nvPr userDrawn="1"/>
        </p:nvSpPr>
        <p:spPr>
          <a:xfrm>
            <a:off x="8453403" y="6120713"/>
            <a:ext cx="341397" cy="246221"/>
          </a:xfrm>
          <a:prstGeom prst="rect">
            <a:avLst/>
          </a:prstGeom>
        </p:spPr>
        <p:txBody>
          <a:bodyPr wrap="none">
            <a:spAutoFit/>
          </a:bodyPr>
          <a:lstStyle/>
          <a:p>
            <a:fld id="{F00A00CB-2C12-43BD-8097-0EF59CD27AF0}" type="slidenum">
              <a:rPr lang="en-US" sz="1000" smtClean="0"/>
              <a:pPr/>
              <a:t>‹#›</a:t>
            </a:fld>
            <a:endParaRPr lang="en-US" sz="1000" dirty="0"/>
          </a:p>
        </p:txBody>
      </p:sp>
    </p:spTree>
    <p:extLst>
      <p:ext uri="{BB962C8B-B14F-4D97-AF65-F5344CB8AC3E}">
        <p14:creationId xmlns:p14="http://schemas.microsoft.com/office/powerpoint/2010/main" val="4290295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Slide Number Placeholder 4"/>
          <p:cNvSpPr txBox="1">
            <a:spLocks/>
          </p:cNvSpPr>
          <p:nvPr userDrawn="1"/>
        </p:nvSpPr>
        <p:spPr>
          <a:xfrm>
            <a:off x="8696325" y="6168549"/>
            <a:ext cx="447675" cy="350075"/>
          </a:xfrm>
          <a:prstGeom prst="rect">
            <a:avLst/>
          </a:prstGeom>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0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
        <p:nvSpPr>
          <p:cNvPr id="4" name="Title 3"/>
          <p:cNvSpPr>
            <a:spLocks noGrp="1"/>
          </p:cNvSpPr>
          <p:nvPr>
            <p:ph type="title"/>
          </p:nvPr>
        </p:nvSpPr>
        <p:spPr/>
        <p:txBody>
          <a:bodyPr/>
          <a:lstStyle>
            <a:lvl1pPr>
              <a:defRPr sz="2600"/>
            </a:lvl1pPr>
          </a:lstStyle>
          <a:p>
            <a:r>
              <a:rPr lang="en-US" dirty="0"/>
              <a:t>Click to edit Master title style</a:t>
            </a:r>
          </a:p>
        </p:txBody>
      </p:sp>
    </p:spTree>
    <p:extLst>
      <p:ext uri="{BB962C8B-B14F-4D97-AF65-F5344CB8AC3E}">
        <p14:creationId xmlns:p14="http://schemas.microsoft.com/office/powerpoint/2010/main" val="93353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395B74"/>
                </a:solidFill>
                <a:latin typeface="Arial Unicode MS" pitchFamily="34" charset="-128"/>
                <a:cs typeface="Raav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p:cNvSpPr txBox="1">
            <a:spLocks/>
          </p:cNvSpPr>
          <p:nvPr userDrawn="1"/>
        </p:nvSpPr>
        <p:spPr>
          <a:xfrm>
            <a:off x="8153401" y="6176073"/>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0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0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908"/>
            <a:ext cx="8229600" cy="93272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0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0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0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0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0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0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3656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447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header4-01-01.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16388"/>
            <a:ext cx="9144000" cy="473273"/>
          </a:xfrm>
          <a:prstGeom prst="rect">
            <a:avLst/>
          </a:prstGeom>
        </p:spPr>
      </p:pic>
      <p:pic>
        <p:nvPicPr>
          <p:cNvPr id="6" name="Picture 5" descr="FTA_footer-01.png"/>
          <p:cNvPicPr>
            <a:picLocks noChangeAspect="1"/>
          </p:cNvPicPr>
          <p:nvPr/>
        </p:nvPicPr>
        <p:blipFill>
          <a:blip r:embed="rId16"/>
          <a:stretch>
            <a:fillRect/>
          </a:stretch>
        </p:blipFill>
        <p:spPr>
          <a:xfrm>
            <a:off x="0" y="6047680"/>
            <a:ext cx="9144000" cy="830804"/>
          </a:xfrm>
          <a:prstGeom prst="rect">
            <a:avLst/>
          </a:prstGeom>
        </p:spPr>
      </p:pic>
      <p:sp>
        <p:nvSpPr>
          <p:cNvPr id="8" name="Slide Number Placeholder 4"/>
          <p:cNvSpPr>
            <a:spLocks noGrp="1"/>
          </p:cNvSpPr>
          <p:nvPr>
            <p:ph type="sldNum" sz="quarter" idx="4"/>
          </p:nvPr>
        </p:nvSpPr>
        <p:spPr>
          <a:xfrm>
            <a:off x="8696325" y="6161024"/>
            <a:ext cx="533399" cy="700151"/>
          </a:xfrm>
          <a:prstGeom prst="rect">
            <a:avLst/>
          </a:prstGeom>
        </p:spPr>
        <p:txBody>
          <a:bodyPr/>
          <a:lstStyle>
            <a:lvl1pPr>
              <a:defRPr sz="1000" b="0" i="0">
                <a:latin typeface="Gill Sans MT"/>
                <a:cs typeface="Gill Sans MT"/>
              </a:defRPr>
            </a:lvl1pPr>
          </a:lstStyle>
          <a:p>
            <a:fld id="{F00A00CB-2C12-43BD-8097-0EF59CD27AF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hf hdr="0" ftr="0" dt="0"/>
  <p:txStyles>
    <p:title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7081" y="1275480"/>
            <a:ext cx="5665695" cy="3552762"/>
          </a:xfrm>
        </p:spPr>
        <p:txBody>
          <a:bodyPr>
            <a:noAutofit/>
          </a:bodyPr>
          <a:lstStyle/>
          <a:p>
            <a:br>
              <a:rPr lang="en-GB" b="0" cap="none" dirty="0">
                <a:cs typeface="Avenir Book"/>
              </a:rPr>
            </a:br>
            <a:br>
              <a:rPr lang="en-GB" dirty="0">
                <a:cs typeface="Avenir Book"/>
              </a:rPr>
            </a:br>
            <a:br>
              <a:rPr lang="en-GB" dirty="0">
                <a:latin typeface="Gill Sans MT" panose="020B0502020104020203" pitchFamily="34" charset="0"/>
                <a:cs typeface="Avenir Book"/>
              </a:rPr>
            </a:br>
            <a:r>
              <a:rPr lang="en-GB" sz="4000" cap="none" dirty="0">
                <a:latin typeface="Gill Sans MT" panose="020B0502020104020203" pitchFamily="34" charset="0"/>
                <a:ea typeface="Arial Unicode MS" panose="020B0604020202020204" pitchFamily="34" charset="-128"/>
                <a:cs typeface="Arial Unicode MS" panose="020B0604020202020204" pitchFamily="34" charset="-128"/>
              </a:rPr>
              <a:t>Safety Management System (SMS)</a:t>
            </a:r>
            <a:br>
              <a:rPr lang="en-GB" sz="5400" cap="none" dirty="0">
                <a:latin typeface="Gill Sans MT" panose="020B0502020104020203" pitchFamily="34" charset="0"/>
                <a:ea typeface="Arial Unicode MS" panose="020B0604020202020204" pitchFamily="34" charset="-128"/>
                <a:cs typeface="Arial Unicode MS" panose="020B0604020202020204" pitchFamily="34" charset="-128"/>
              </a:rPr>
            </a:br>
            <a:endParaRPr lang="en-US" cap="none" dirty="0">
              <a:latin typeface="Gill Sans MT" panose="020B0502020104020203" pitchFamily="34" charset="0"/>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a:xfrm>
            <a:off x="1757081" y="4355728"/>
            <a:ext cx="5665695" cy="1676772"/>
          </a:xfrm>
        </p:spPr>
        <p:txBody>
          <a:bodyPr>
            <a:noAutofit/>
          </a:bodyPr>
          <a:lstStyle/>
          <a:p>
            <a:pPr algn="ctr"/>
            <a:r>
              <a:rPr lang="en-US" sz="2800" dirty="0">
                <a:solidFill>
                  <a:srgbClr val="395B74"/>
                </a:solidFill>
                <a:cs typeface="Calibri Light"/>
              </a:rPr>
              <a:t>2017 PPTA Winter Meeting</a:t>
            </a:r>
          </a:p>
          <a:p>
            <a:pPr algn="ctr"/>
            <a:r>
              <a:rPr lang="en-US" dirty="0">
                <a:solidFill>
                  <a:srgbClr val="395B74"/>
                </a:solidFill>
                <a:cs typeface="Calibri Light"/>
              </a:rPr>
              <a:t>Ream Lazaro, FTA Contractor</a:t>
            </a:r>
          </a:p>
        </p:txBody>
      </p:sp>
    </p:spTree>
    <p:extLst>
      <p:ext uri="{BB962C8B-B14F-4D97-AF65-F5344CB8AC3E}">
        <p14:creationId xmlns:p14="http://schemas.microsoft.com/office/powerpoint/2010/main" val="3595104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9354"/>
            <a:ext cx="8229600" cy="1143000"/>
          </a:xfrm>
        </p:spPr>
        <p:txBody>
          <a:bodyPr>
            <a:noAutofit/>
          </a:bodyPr>
          <a:lstStyle/>
          <a:p>
            <a:r>
              <a:rPr lang="en-US" sz="3600" dirty="0"/>
              <a:t>Five Questions SMS Answers</a:t>
            </a:r>
          </a:p>
        </p:txBody>
      </p:sp>
      <p:sp>
        <p:nvSpPr>
          <p:cNvPr id="3" name="Content Placeholder 2"/>
          <p:cNvSpPr>
            <a:spLocks noGrp="1"/>
          </p:cNvSpPr>
          <p:nvPr>
            <p:ph idx="1"/>
          </p:nvPr>
        </p:nvSpPr>
        <p:spPr>
          <a:xfrm>
            <a:off x="203200" y="2057399"/>
            <a:ext cx="8312150" cy="4119563"/>
          </a:xfrm>
        </p:spPr>
        <p:txBody>
          <a:bodyPr/>
          <a:lstStyle/>
          <a:p>
            <a:pPr marL="971550" lvl="1" indent="-514350">
              <a:buFont typeface="+mj-lt"/>
              <a:buAutoNum type="arabicPeriod"/>
            </a:pPr>
            <a:r>
              <a:rPr lang="en-US" sz="3000" dirty="0"/>
              <a:t>What are our most serious safety concerns?</a:t>
            </a:r>
          </a:p>
          <a:p>
            <a:pPr marL="971550" lvl="1" indent="-514350">
              <a:buFont typeface="+mj-lt"/>
              <a:buAutoNum type="arabicPeriod"/>
            </a:pPr>
            <a:r>
              <a:rPr lang="en-US" sz="3000" dirty="0"/>
              <a:t>How do we know this?</a:t>
            </a:r>
          </a:p>
          <a:p>
            <a:pPr marL="971550" lvl="1" indent="-514350">
              <a:buFont typeface="+mj-lt"/>
              <a:buAutoNum type="arabicPeriod"/>
            </a:pPr>
            <a:r>
              <a:rPr lang="en-US" sz="3000" dirty="0"/>
              <a:t>What are we doing about them?</a:t>
            </a:r>
          </a:p>
          <a:p>
            <a:pPr marL="971550" lvl="1" indent="-514350">
              <a:buFont typeface="+mj-lt"/>
              <a:buAutoNum type="arabicPeriod"/>
            </a:pPr>
            <a:r>
              <a:rPr lang="en-US" sz="3000" dirty="0"/>
              <a:t>Is what we are doing working?</a:t>
            </a:r>
          </a:p>
          <a:p>
            <a:pPr marL="971550" lvl="1" indent="-514350">
              <a:buFont typeface="+mj-lt"/>
              <a:buAutoNum type="arabicPeriod"/>
            </a:pPr>
            <a:r>
              <a:rPr lang="en-US" sz="3000" dirty="0"/>
              <a:t>How do we know what we are doing is working?</a:t>
            </a:r>
          </a:p>
          <a:p>
            <a:endParaRPr lang="en-US" dirty="0"/>
          </a:p>
        </p:txBody>
      </p:sp>
    </p:spTree>
    <p:extLst>
      <p:ext uri="{BB962C8B-B14F-4D97-AF65-F5344CB8AC3E}">
        <p14:creationId xmlns:p14="http://schemas.microsoft.com/office/powerpoint/2010/main" val="88595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144" y="2785270"/>
            <a:ext cx="7886700" cy="1744660"/>
          </a:xfrm>
        </p:spPr>
        <p:txBody>
          <a:bodyPr>
            <a:normAutofit/>
          </a:bodyPr>
          <a:lstStyle/>
          <a:p>
            <a:pPr algn="ctr"/>
            <a:r>
              <a:rPr lang="en-US" sz="3600" dirty="0"/>
              <a:t>The Organizational Accident</a:t>
            </a:r>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11</a:t>
            </a:fld>
            <a:endParaRPr lang="en-US" dirty="0">
              <a:latin typeface="Gill Sans MT" pitchFamily="34" charset="0"/>
            </a:endParaRPr>
          </a:p>
        </p:txBody>
      </p:sp>
    </p:spTree>
    <p:extLst>
      <p:ext uri="{BB962C8B-B14F-4D97-AF65-F5344CB8AC3E}">
        <p14:creationId xmlns:p14="http://schemas.microsoft.com/office/powerpoint/2010/main" val="10748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Two Realities of Accident Causation</a:t>
            </a:r>
          </a:p>
        </p:txBody>
      </p:sp>
      <p:sp>
        <p:nvSpPr>
          <p:cNvPr id="3" name="Content Placeholder 2"/>
          <p:cNvSpPr>
            <a:spLocks noGrp="1"/>
          </p:cNvSpPr>
          <p:nvPr>
            <p:ph idx="1"/>
          </p:nvPr>
        </p:nvSpPr>
        <p:spPr>
          <a:xfrm>
            <a:off x="628650" y="1690689"/>
            <a:ext cx="7886700" cy="4486274"/>
          </a:xfrm>
        </p:spPr>
        <p:txBody>
          <a:bodyPr>
            <a:normAutofit/>
          </a:bodyPr>
          <a:lstStyle/>
          <a:p>
            <a:pPr>
              <a:spcAft>
                <a:spcPts val="600"/>
              </a:spcAft>
            </a:pPr>
            <a:r>
              <a:rPr lang="en-US" sz="3200" dirty="0"/>
              <a:t>Accidents are result of individual failures</a:t>
            </a:r>
          </a:p>
          <a:p>
            <a:pPr lvl="1">
              <a:spcAft>
                <a:spcPts val="600"/>
              </a:spcAft>
            </a:pPr>
            <a:r>
              <a:rPr lang="en-US" sz="2800" dirty="0"/>
              <a:t>Actions/inactions of people</a:t>
            </a:r>
          </a:p>
          <a:p>
            <a:pPr>
              <a:spcAft>
                <a:spcPts val="600"/>
              </a:spcAft>
            </a:pPr>
            <a:r>
              <a:rPr lang="en-US" sz="3200" dirty="0"/>
              <a:t>Accidents are result of organization failures</a:t>
            </a:r>
          </a:p>
          <a:p>
            <a:pPr lvl="1">
              <a:spcAft>
                <a:spcPts val="600"/>
              </a:spcAft>
            </a:pPr>
            <a:r>
              <a:rPr lang="en-US" sz="2800" dirty="0"/>
              <a:t>Actions/inactions of organizations</a:t>
            </a:r>
          </a:p>
        </p:txBody>
      </p:sp>
    </p:spTree>
    <p:extLst>
      <p:ext uri="{BB962C8B-B14F-4D97-AF65-F5344CB8AC3E}">
        <p14:creationId xmlns:p14="http://schemas.microsoft.com/office/powerpoint/2010/main" val="51968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Organizational Accidents</a:t>
            </a:r>
          </a:p>
        </p:txBody>
      </p:sp>
      <p:sp>
        <p:nvSpPr>
          <p:cNvPr id="3" name="Content Placeholder 2"/>
          <p:cNvSpPr>
            <a:spLocks noGrp="1"/>
          </p:cNvSpPr>
          <p:nvPr>
            <p:ph idx="1"/>
          </p:nvPr>
        </p:nvSpPr>
        <p:spPr>
          <a:xfrm>
            <a:off x="628650" y="1838325"/>
            <a:ext cx="7886700" cy="4351338"/>
          </a:xfrm>
        </p:spPr>
        <p:txBody>
          <a:bodyPr/>
          <a:lstStyle/>
          <a:p>
            <a:pPr marL="0" indent="0">
              <a:lnSpc>
                <a:spcPct val="100000"/>
              </a:lnSpc>
              <a:buNone/>
            </a:pPr>
            <a:r>
              <a:rPr lang="en-US" sz="3200" dirty="0"/>
              <a:t>“Organizational accidents have multiple causes involving many people operating at different levels of their respective companies.”</a:t>
            </a:r>
          </a:p>
          <a:p>
            <a:endParaRPr lang="en-US" dirty="0"/>
          </a:p>
          <a:p>
            <a:pPr marL="2447925" lvl="1"/>
            <a:r>
              <a:rPr lang="en-US" dirty="0"/>
              <a:t>Professor James Reason, “</a:t>
            </a:r>
            <a:r>
              <a:rPr lang="en-US" i="1" dirty="0"/>
              <a:t>Managing the Risks of Organizational Accidents</a:t>
            </a:r>
          </a:p>
        </p:txBody>
      </p:sp>
    </p:spTree>
    <p:extLst>
      <p:ext uri="{BB962C8B-B14F-4D97-AF65-F5344CB8AC3E}">
        <p14:creationId xmlns:p14="http://schemas.microsoft.com/office/powerpoint/2010/main" val="121946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Swiss Cheese Model</a:t>
            </a:r>
          </a:p>
        </p:txBody>
      </p:sp>
      <p:sp>
        <p:nvSpPr>
          <p:cNvPr id="17" name="Explosion 1 16"/>
          <p:cNvSpPr/>
          <p:nvPr/>
        </p:nvSpPr>
        <p:spPr>
          <a:xfrm>
            <a:off x="6890028" y="2560763"/>
            <a:ext cx="2222855" cy="1564779"/>
          </a:xfrm>
          <a:prstGeom prst="irregularSeal1">
            <a:avLst/>
          </a:prstGeom>
          <a:gradFill flip="none" rotWithShape="1">
            <a:gsLst>
              <a:gs pos="0">
                <a:srgbClr val="FFFF66"/>
              </a:gs>
              <a:gs pos="100000">
                <a:srgbClr val="FF8000"/>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46"/>
          <p:cNvGrpSpPr>
            <a:grpSpLocks/>
          </p:cNvGrpSpPr>
          <p:nvPr/>
        </p:nvGrpSpPr>
        <p:grpSpPr bwMode="auto">
          <a:xfrm>
            <a:off x="4929188" y="1887867"/>
            <a:ext cx="2767012" cy="2829130"/>
            <a:chOff x="4929190" y="2143116"/>
            <a:chExt cx="2766380" cy="2829562"/>
          </a:xfrm>
        </p:grpSpPr>
        <p:sp>
          <p:nvSpPr>
            <p:cNvPr id="55" name="Rectangle 54"/>
            <p:cNvSpPr/>
            <p:nvPr/>
          </p:nvSpPr>
          <p:spPr>
            <a:xfrm>
              <a:off x="5643570" y="2143116"/>
              <a:ext cx="2052000" cy="2520000"/>
            </a:xfrm>
            <a:prstGeom prst="rect">
              <a:avLst/>
            </a:prstGeom>
            <a:gradFill flip="none" rotWithShape="1">
              <a:gsLst>
                <a:gs pos="0">
                  <a:srgbClr val="5D89C9"/>
                </a:gs>
                <a:gs pos="100000">
                  <a:srgbClr val="5D89C9">
                    <a:alpha val="75000"/>
                  </a:srgbClr>
                </a:gs>
              </a:gsLst>
              <a:lin ang="16200000" scaled="0"/>
              <a:tileRect/>
            </a:gradFill>
            <a:ln>
              <a:noFill/>
            </a:ln>
            <a:effectLst/>
            <a:scene3d>
              <a:camera prst="isometricLeftDown"/>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a:lstStyle/>
            <a:p>
              <a:pPr algn="ctr"/>
              <a:endParaRPr lang="en-GB" sz="2000" dirty="0">
                <a:ln>
                  <a:solidFill>
                    <a:srgbClr val="22324A"/>
                  </a:solidFill>
                </a:ln>
                <a:solidFill>
                  <a:srgbClr val="000099"/>
                </a:solidFill>
              </a:endParaRPr>
            </a:p>
          </p:txBody>
        </p:sp>
        <p:sp>
          <p:nvSpPr>
            <p:cNvPr id="56" name="Rectangle 55"/>
            <p:cNvSpPr/>
            <p:nvPr/>
          </p:nvSpPr>
          <p:spPr>
            <a:xfrm>
              <a:off x="5286380" y="2273292"/>
              <a:ext cx="2052000" cy="2520000"/>
            </a:xfrm>
            <a:prstGeom prst="rect">
              <a:avLst/>
            </a:prstGeom>
            <a:gradFill flip="none" rotWithShape="1">
              <a:gsLst>
                <a:gs pos="0">
                  <a:srgbClr val="5D89C9"/>
                </a:gs>
                <a:gs pos="100000">
                  <a:srgbClr val="5D89C9">
                    <a:alpha val="75000"/>
                  </a:srgbClr>
                </a:gs>
              </a:gsLst>
              <a:lin ang="16200000" scaled="0"/>
              <a:tileRect/>
            </a:gradFill>
            <a:ln>
              <a:noFill/>
            </a:ln>
            <a:effectLst/>
            <a:scene3d>
              <a:camera prst="isometricLeftDown"/>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a:lstStyle/>
            <a:p>
              <a:pPr algn="ctr"/>
              <a:endParaRPr lang="en-GB" sz="2000" dirty="0">
                <a:ln>
                  <a:solidFill>
                    <a:srgbClr val="22324A"/>
                  </a:solidFill>
                </a:ln>
                <a:solidFill>
                  <a:srgbClr val="000099"/>
                </a:solidFill>
              </a:endParaRPr>
            </a:p>
          </p:txBody>
        </p:sp>
        <p:sp>
          <p:nvSpPr>
            <p:cNvPr id="57" name="Rectangle 56"/>
            <p:cNvSpPr/>
            <p:nvPr/>
          </p:nvSpPr>
          <p:spPr>
            <a:xfrm>
              <a:off x="4929190" y="2452678"/>
              <a:ext cx="2052000" cy="2520000"/>
            </a:xfrm>
            <a:prstGeom prst="rect">
              <a:avLst/>
            </a:prstGeom>
            <a:gradFill flip="none" rotWithShape="1">
              <a:gsLst>
                <a:gs pos="0">
                  <a:srgbClr val="5D89C9"/>
                </a:gs>
                <a:gs pos="100000">
                  <a:srgbClr val="5D89C9">
                    <a:alpha val="75000"/>
                  </a:srgbClr>
                </a:gs>
              </a:gsLst>
              <a:lin ang="16200000" scaled="0"/>
              <a:tileRect/>
            </a:gradFill>
            <a:ln>
              <a:noFill/>
            </a:ln>
            <a:effectLst/>
            <a:scene3d>
              <a:camera prst="isometricLeftDown"/>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2000" dirty="0">
                <a:ln>
                  <a:solidFill>
                    <a:srgbClr val="22324A"/>
                  </a:solidFill>
                </a:ln>
                <a:solidFill>
                  <a:srgbClr val="000099"/>
                </a:solidFill>
              </a:endParaRPr>
            </a:p>
          </p:txBody>
        </p:sp>
      </p:grpSp>
      <p:sp>
        <p:nvSpPr>
          <p:cNvPr id="19" name="TextBox 18"/>
          <p:cNvSpPr txBox="1"/>
          <p:nvPr/>
        </p:nvSpPr>
        <p:spPr bwMode="auto">
          <a:xfrm>
            <a:off x="6242857" y="1749059"/>
            <a:ext cx="1306818" cy="461665"/>
          </a:xfrm>
          <a:prstGeom prst="rect">
            <a:avLst/>
          </a:prstGeom>
          <a:noFill/>
          <a:scene3d>
            <a:camera prst="isometricLeftDown"/>
            <a:lightRig rig="threePt" dir="t"/>
          </a:scene3d>
        </p:spPr>
        <p:txBody>
          <a:bodyPr wrap="none">
            <a:spAutoFit/>
          </a:bodyPr>
          <a:lstStyle/>
          <a:p>
            <a:pPr>
              <a:defRPr/>
            </a:pPr>
            <a:r>
              <a:rPr lang="en-GB" sz="2400" b="1" dirty="0">
                <a:solidFill>
                  <a:srgbClr val="22324A"/>
                </a:solidFill>
                <a:latin typeface="Arial Narrow" pitchFamily="34" charset="0"/>
                <a:ea typeface="+mn-ea"/>
              </a:rPr>
              <a:t>Defenses</a:t>
            </a:r>
          </a:p>
        </p:txBody>
      </p:sp>
      <p:sp>
        <p:nvSpPr>
          <p:cNvPr id="20" name="Rectangle 19"/>
          <p:cNvSpPr/>
          <p:nvPr/>
        </p:nvSpPr>
        <p:spPr bwMode="auto">
          <a:xfrm>
            <a:off x="3292472" y="2004608"/>
            <a:ext cx="2016411" cy="2520336"/>
          </a:xfrm>
          <a:prstGeom prst="rect">
            <a:avLst/>
          </a:prstGeom>
          <a:gradFill flip="none" rotWithShape="1">
            <a:gsLst>
              <a:gs pos="0">
                <a:srgbClr val="22324A"/>
              </a:gs>
              <a:gs pos="100000">
                <a:srgbClr val="22324A">
                  <a:alpha val="75000"/>
                </a:srgbClr>
              </a:gs>
            </a:gsLst>
            <a:lin ang="16200000" scaled="0"/>
            <a:tileRect/>
          </a:gradFill>
          <a:ln>
            <a:noFill/>
          </a:ln>
          <a:effectLst/>
          <a:scene3d>
            <a:camera prst="isometricLeftDown"/>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2000" b="1" dirty="0">
              <a:solidFill>
                <a:schemeClr val="bg1"/>
              </a:solidFill>
            </a:endParaRPr>
          </a:p>
        </p:txBody>
      </p:sp>
      <p:sp>
        <p:nvSpPr>
          <p:cNvPr id="21" name="TextBox 20"/>
          <p:cNvSpPr txBox="1"/>
          <p:nvPr/>
        </p:nvSpPr>
        <p:spPr bwMode="auto">
          <a:xfrm>
            <a:off x="3857209" y="1749058"/>
            <a:ext cx="1064563" cy="461665"/>
          </a:xfrm>
          <a:prstGeom prst="rect">
            <a:avLst/>
          </a:prstGeom>
          <a:noFill/>
          <a:scene3d>
            <a:camera prst="isometricLeftDown"/>
            <a:lightRig rig="threePt" dir="t"/>
          </a:scene3d>
        </p:spPr>
        <p:txBody>
          <a:bodyPr wrap="none">
            <a:spAutoFit/>
          </a:bodyPr>
          <a:lstStyle/>
          <a:p>
            <a:pPr>
              <a:defRPr/>
            </a:pPr>
            <a:r>
              <a:rPr lang="en-GB" sz="2400" b="1" dirty="0">
                <a:solidFill>
                  <a:srgbClr val="22324A"/>
                </a:solidFill>
                <a:latin typeface="+mj-lt"/>
                <a:ea typeface="+mn-ea"/>
              </a:rPr>
              <a:t>People</a:t>
            </a:r>
          </a:p>
        </p:txBody>
      </p:sp>
      <p:sp>
        <p:nvSpPr>
          <p:cNvPr id="22" name="Rectangle 21"/>
          <p:cNvSpPr/>
          <p:nvPr/>
        </p:nvSpPr>
        <p:spPr bwMode="auto">
          <a:xfrm>
            <a:off x="1657351" y="2042011"/>
            <a:ext cx="2015563" cy="2521034"/>
          </a:xfrm>
          <a:prstGeom prst="rect">
            <a:avLst/>
          </a:prstGeom>
          <a:gradFill flip="none" rotWithShape="1">
            <a:gsLst>
              <a:gs pos="0">
                <a:srgbClr val="9AADC9"/>
              </a:gs>
              <a:gs pos="100000">
                <a:srgbClr val="9AADC9">
                  <a:alpha val="75000"/>
                </a:srgbClr>
              </a:gs>
            </a:gsLst>
            <a:lin ang="16200000" scaled="0"/>
            <a:tileRect/>
          </a:gradFill>
          <a:ln>
            <a:noFill/>
          </a:ln>
          <a:effectLst/>
          <a:scene3d>
            <a:camera prst="isometricLeftDown"/>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2000" b="1" dirty="0">
              <a:solidFill>
                <a:srgbClr val="000099"/>
              </a:solidFill>
            </a:endParaRPr>
          </a:p>
        </p:txBody>
      </p:sp>
      <p:sp>
        <p:nvSpPr>
          <p:cNvPr id="23" name="TextBox 22"/>
          <p:cNvSpPr txBox="1"/>
          <p:nvPr/>
        </p:nvSpPr>
        <p:spPr bwMode="auto">
          <a:xfrm>
            <a:off x="2028712" y="1879203"/>
            <a:ext cx="1562597" cy="410369"/>
          </a:xfrm>
          <a:prstGeom prst="rect">
            <a:avLst/>
          </a:prstGeom>
          <a:noFill/>
          <a:scene3d>
            <a:camera prst="isometricLeftDown"/>
            <a:lightRig rig="threePt" dir="t"/>
          </a:scene3d>
        </p:spPr>
        <p:txBody>
          <a:bodyPr wrap="none">
            <a:spAutoFit/>
          </a:bodyPr>
          <a:lstStyle/>
          <a:p>
            <a:pPr>
              <a:lnSpc>
                <a:spcPts val="2400"/>
              </a:lnSpc>
              <a:defRPr/>
            </a:pPr>
            <a:r>
              <a:rPr lang="en-GB" sz="2400" b="1" dirty="0">
                <a:solidFill>
                  <a:srgbClr val="22324A"/>
                </a:solidFill>
                <a:latin typeface="+mj-lt"/>
                <a:ea typeface="+mn-ea"/>
              </a:rPr>
              <a:t>Workplace</a:t>
            </a:r>
          </a:p>
        </p:txBody>
      </p:sp>
      <p:sp>
        <p:nvSpPr>
          <p:cNvPr id="24" name="Rectangle 23"/>
          <p:cNvSpPr/>
          <p:nvPr/>
        </p:nvSpPr>
        <p:spPr bwMode="auto">
          <a:xfrm>
            <a:off x="58739" y="2042707"/>
            <a:ext cx="2102708" cy="2520337"/>
          </a:xfrm>
          <a:prstGeom prst="rect">
            <a:avLst/>
          </a:prstGeom>
          <a:gradFill flip="none" rotWithShape="1">
            <a:gsLst>
              <a:gs pos="0">
                <a:srgbClr val="3A557D"/>
              </a:gs>
              <a:gs pos="100000">
                <a:srgbClr val="3A557D">
                  <a:alpha val="75000"/>
                </a:srgbClr>
              </a:gs>
            </a:gsLst>
            <a:lin ang="16200000" scaled="0"/>
            <a:tileRect/>
          </a:gradFill>
          <a:ln>
            <a:noFill/>
          </a:ln>
          <a:effectLst/>
          <a:scene3d>
            <a:camera prst="isometricLeftDown"/>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GB" sz="2000" b="1" dirty="0">
              <a:solidFill>
                <a:schemeClr val="bg1"/>
              </a:solidFill>
            </a:endParaRPr>
          </a:p>
        </p:txBody>
      </p:sp>
      <p:sp>
        <p:nvSpPr>
          <p:cNvPr id="25" name="TextBox 66"/>
          <p:cNvSpPr txBox="1"/>
          <p:nvPr/>
        </p:nvSpPr>
        <p:spPr bwMode="auto">
          <a:xfrm>
            <a:off x="217462" y="1749058"/>
            <a:ext cx="1825891" cy="461665"/>
          </a:xfrm>
          <a:prstGeom prst="rect">
            <a:avLst/>
          </a:prstGeom>
          <a:noFill/>
          <a:scene3d>
            <a:camera prst="isometricLeftDown"/>
            <a:lightRig rig="threePt" dir="t"/>
          </a:scene3d>
        </p:spPr>
        <p:txBody>
          <a:bodyPr wrap="none">
            <a:spAutoFit/>
          </a:bodyPr>
          <a:lstStyle/>
          <a:p>
            <a:pPr>
              <a:defRPr/>
            </a:pPr>
            <a:r>
              <a:rPr lang="en-GB" sz="2400" b="1" dirty="0">
                <a:solidFill>
                  <a:srgbClr val="22324A"/>
                </a:solidFill>
                <a:latin typeface="+mj-lt"/>
                <a:ea typeface="+mn-ea"/>
              </a:rPr>
              <a:t>Organization</a:t>
            </a:r>
          </a:p>
        </p:txBody>
      </p:sp>
      <p:sp>
        <p:nvSpPr>
          <p:cNvPr id="26" name="TextBox 25"/>
          <p:cNvSpPr txBox="1"/>
          <p:nvPr/>
        </p:nvSpPr>
        <p:spPr>
          <a:xfrm>
            <a:off x="7439131" y="2984863"/>
            <a:ext cx="1131940" cy="584776"/>
          </a:xfrm>
          <a:prstGeom prst="rect">
            <a:avLst/>
          </a:prstGeom>
          <a:noFill/>
        </p:spPr>
        <p:txBody>
          <a:bodyPr wrap="none" rtlCol="0">
            <a:spAutoFit/>
          </a:bodyPr>
          <a:lstStyle/>
          <a:p>
            <a:pPr algn="ctr"/>
            <a:r>
              <a:rPr lang="en-US" sz="1600" dirty="0">
                <a:solidFill>
                  <a:srgbClr val="22324A"/>
                </a:solidFill>
                <a:latin typeface="+mj-lt"/>
                <a:cs typeface="Georgia"/>
              </a:rPr>
              <a:t>Safety</a:t>
            </a:r>
          </a:p>
          <a:p>
            <a:pPr algn="ctr"/>
            <a:r>
              <a:rPr lang="en-US" sz="1600" dirty="0">
                <a:solidFill>
                  <a:srgbClr val="22324A"/>
                </a:solidFill>
                <a:latin typeface="+mj-lt"/>
                <a:cs typeface="Georgia"/>
              </a:rPr>
              <a:t>Breakdown</a:t>
            </a:r>
          </a:p>
        </p:txBody>
      </p:sp>
      <p:sp>
        <p:nvSpPr>
          <p:cNvPr id="27" name="Text Box 116"/>
          <p:cNvSpPr txBox="1">
            <a:spLocks noChangeArrowheads="1"/>
          </p:cNvSpPr>
          <p:nvPr/>
        </p:nvSpPr>
        <p:spPr bwMode="auto">
          <a:xfrm>
            <a:off x="472963" y="5029587"/>
            <a:ext cx="211929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000" dirty="0">
                <a:solidFill>
                  <a:srgbClr val="22324A"/>
                </a:solidFill>
                <a:latin typeface="+mj-lt"/>
              </a:rPr>
              <a:t>Some holes due to</a:t>
            </a:r>
          </a:p>
          <a:p>
            <a:pPr eaLnBrk="1" hangingPunct="1"/>
            <a:r>
              <a:rPr lang="en-GB" sz="2000" dirty="0">
                <a:solidFill>
                  <a:srgbClr val="22324A"/>
                </a:solidFill>
                <a:latin typeface="+mj-lt"/>
              </a:rPr>
              <a:t>latent conditions</a:t>
            </a:r>
          </a:p>
        </p:txBody>
      </p:sp>
      <p:sp>
        <p:nvSpPr>
          <p:cNvPr id="28" name="Oval 27"/>
          <p:cNvSpPr/>
          <p:nvPr/>
        </p:nvSpPr>
        <p:spPr>
          <a:xfrm>
            <a:off x="2784363" y="3099739"/>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2397012" y="3685936"/>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2028712" y="2711813"/>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1301751" y="3099739"/>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850900" y="3683489"/>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457200" y="2711813"/>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4437174" y="3107597"/>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064250" y="3099739"/>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023917" y="3685936"/>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6523646" y="3105513"/>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7002379" y="3105513"/>
            <a:ext cx="393700" cy="393700"/>
          </a:xfrm>
          <a:prstGeom prst="ellipse">
            <a:avLst/>
          </a:prstGeom>
          <a:solidFill>
            <a:schemeClr val="bg1"/>
          </a:solidFill>
          <a:ln>
            <a:noFill/>
          </a:ln>
          <a:effectLst/>
          <a:scene3d>
            <a:camera prst="isometricLeftDown"/>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Arrow Connector 50"/>
          <p:cNvCxnSpPr/>
          <p:nvPr/>
        </p:nvCxnSpPr>
        <p:spPr bwMode="auto">
          <a:xfrm>
            <a:off x="395289" y="2908663"/>
            <a:ext cx="404811" cy="0"/>
          </a:xfrm>
          <a:prstGeom prst="straightConnector1">
            <a:avLst/>
          </a:prstGeom>
          <a:solidFill>
            <a:srgbClr val="9AADC9"/>
          </a:solidFill>
          <a:ln w="57150">
            <a:solidFill>
              <a:srgbClr val="A50021">
                <a:alpha val="60000"/>
              </a:srgb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bwMode="auto">
          <a:xfrm>
            <a:off x="1854200" y="2908663"/>
            <a:ext cx="504712" cy="0"/>
          </a:xfrm>
          <a:prstGeom prst="straightConnector1">
            <a:avLst/>
          </a:prstGeom>
          <a:solidFill>
            <a:srgbClr val="9AADC9"/>
          </a:solidFill>
          <a:ln w="57150">
            <a:solidFill>
              <a:srgbClr val="A50021">
                <a:alpha val="60000"/>
              </a:srgb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bwMode="auto">
          <a:xfrm>
            <a:off x="3380814" y="2908663"/>
            <a:ext cx="504712" cy="0"/>
          </a:xfrm>
          <a:prstGeom prst="straightConnector1">
            <a:avLst/>
          </a:prstGeom>
          <a:solidFill>
            <a:srgbClr val="9AADC9"/>
          </a:solidFill>
          <a:ln w="57150">
            <a:solidFill>
              <a:srgbClr val="A50021">
                <a:alpha val="6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50"/>
          <p:cNvCxnSpPr/>
          <p:nvPr/>
        </p:nvCxnSpPr>
        <p:spPr bwMode="auto">
          <a:xfrm>
            <a:off x="1227140" y="3276963"/>
            <a:ext cx="404811" cy="0"/>
          </a:xfrm>
          <a:prstGeom prst="straightConnector1">
            <a:avLst/>
          </a:prstGeom>
          <a:solidFill>
            <a:srgbClr val="9AADC9"/>
          </a:solidFill>
          <a:ln w="57150">
            <a:solidFill>
              <a:srgbClr val="A5002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bwMode="auto">
          <a:xfrm>
            <a:off x="1839190" y="3276963"/>
            <a:ext cx="1275373" cy="0"/>
          </a:xfrm>
          <a:prstGeom prst="straightConnector1">
            <a:avLst/>
          </a:prstGeom>
          <a:solidFill>
            <a:srgbClr val="9AADC9"/>
          </a:solidFill>
          <a:ln w="57150">
            <a:solidFill>
              <a:srgbClr val="A5002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bwMode="auto">
          <a:xfrm>
            <a:off x="3380814" y="3276963"/>
            <a:ext cx="1374663" cy="0"/>
          </a:xfrm>
          <a:prstGeom prst="straightConnector1">
            <a:avLst/>
          </a:prstGeom>
          <a:solidFill>
            <a:srgbClr val="9AADC9"/>
          </a:solidFill>
          <a:ln w="57150">
            <a:solidFill>
              <a:srgbClr val="A5002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bwMode="auto">
          <a:xfrm>
            <a:off x="5098249" y="3276963"/>
            <a:ext cx="1311163" cy="0"/>
          </a:xfrm>
          <a:prstGeom prst="straightConnector1">
            <a:avLst/>
          </a:prstGeom>
          <a:solidFill>
            <a:srgbClr val="9AADC9"/>
          </a:solidFill>
          <a:ln w="57150">
            <a:solidFill>
              <a:srgbClr val="A5002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50"/>
          <p:cNvCxnSpPr/>
          <p:nvPr/>
        </p:nvCxnSpPr>
        <p:spPr bwMode="auto">
          <a:xfrm>
            <a:off x="775703" y="3861163"/>
            <a:ext cx="404811" cy="0"/>
          </a:xfrm>
          <a:prstGeom prst="straightConnector1">
            <a:avLst/>
          </a:prstGeom>
          <a:solidFill>
            <a:srgbClr val="9AADC9"/>
          </a:solidFill>
          <a:ln w="57150">
            <a:solidFill>
              <a:srgbClr val="A50021">
                <a:alpha val="60000"/>
              </a:srgb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bwMode="auto">
          <a:xfrm>
            <a:off x="1839190" y="3861163"/>
            <a:ext cx="887436" cy="0"/>
          </a:xfrm>
          <a:prstGeom prst="straightConnector1">
            <a:avLst/>
          </a:prstGeom>
          <a:solidFill>
            <a:srgbClr val="9AADC9"/>
          </a:solidFill>
          <a:ln w="57150">
            <a:solidFill>
              <a:srgbClr val="A50021">
                <a:alpha val="60000"/>
              </a:srgb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bwMode="auto">
          <a:xfrm>
            <a:off x="3380814" y="3861163"/>
            <a:ext cx="974026" cy="0"/>
          </a:xfrm>
          <a:prstGeom prst="straightConnector1">
            <a:avLst/>
          </a:prstGeom>
          <a:solidFill>
            <a:srgbClr val="9AADC9"/>
          </a:solidFill>
          <a:ln w="57150">
            <a:solidFill>
              <a:srgbClr val="A50021">
                <a:alpha val="60000"/>
              </a:srgb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bwMode="auto">
          <a:xfrm>
            <a:off x="4998728" y="3861163"/>
            <a:ext cx="855972" cy="0"/>
          </a:xfrm>
          <a:prstGeom prst="straightConnector1">
            <a:avLst/>
          </a:prstGeom>
          <a:solidFill>
            <a:srgbClr val="9AADC9"/>
          </a:solidFill>
          <a:ln w="57150">
            <a:solidFill>
              <a:srgbClr val="A50021">
                <a:alpha val="6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50"/>
          <p:cNvCxnSpPr/>
          <p:nvPr/>
        </p:nvCxnSpPr>
        <p:spPr bwMode="auto">
          <a:xfrm>
            <a:off x="6574345" y="3276963"/>
            <a:ext cx="274320" cy="0"/>
          </a:xfrm>
          <a:prstGeom prst="straightConnector1">
            <a:avLst/>
          </a:prstGeom>
          <a:solidFill>
            <a:srgbClr val="9AADC9"/>
          </a:solidFill>
          <a:ln w="57150">
            <a:solidFill>
              <a:srgbClr val="A5002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bwMode="auto">
          <a:xfrm>
            <a:off x="7046160" y="3275376"/>
            <a:ext cx="785813" cy="1587"/>
          </a:xfrm>
          <a:prstGeom prst="straightConnector1">
            <a:avLst/>
          </a:prstGeom>
          <a:solidFill>
            <a:srgbClr val="9AADC9"/>
          </a:solidFill>
          <a:ln w="57150">
            <a:solidFill>
              <a:srgbClr val="A5002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Text Box 116"/>
          <p:cNvSpPr txBox="1">
            <a:spLocks noChangeArrowheads="1"/>
          </p:cNvSpPr>
          <p:nvPr/>
        </p:nvSpPr>
        <p:spPr bwMode="auto">
          <a:xfrm>
            <a:off x="166689" y="4124834"/>
            <a:ext cx="101597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000" dirty="0">
                <a:solidFill>
                  <a:srgbClr val="22324A"/>
                </a:solidFill>
                <a:latin typeface="+mj-lt"/>
              </a:rPr>
              <a:t>Hazards</a:t>
            </a:r>
          </a:p>
        </p:txBody>
      </p:sp>
      <p:cxnSp>
        <p:nvCxnSpPr>
          <p:cNvPr id="53" name="Straight Arrow Connector 52"/>
          <p:cNvCxnSpPr/>
          <p:nvPr/>
        </p:nvCxnSpPr>
        <p:spPr bwMode="auto">
          <a:xfrm>
            <a:off x="217462" y="4154335"/>
            <a:ext cx="855972" cy="0"/>
          </a:xfrm>
          <a:prstGeom prst="straightConnector1">
            <a:avLst/>
          </a:prstGeom>
          <a:solidFill>
            <a:srgbClr val="9AADC9"/>
          </a:solidFill>
          <a:ln w="57150">
            <a:solidFill>
              <a:srgbClr val="A50021">
                <a:alpha val="6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Text Box 116"/>
          <p:cNvSpPr txBox="1">
            <a:spLocks noChangeArrowheads="1"/>
          </p:cNvSpPr>
          <p:nvPr/>
        </p:nvSpPr>
        <p:spPr bwMode="auto">
          <a:xfrm>
            <a:off x="5430385" y="5029587"/>
            <a:ext cx="211929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000" dirty="0">
                <a:solidFill>
                  <a:srgbClr val="22324A"/>
                </a:solidFill>
                <a:latin typeface="+mj-lt"/>
              </a:rPr>
              <a:t>Some holes due to</a:t>
            </a:r>
          </a:p>
          <a:p>
            <a:pPr eaLnBrk="1" hangingPunct="1"/>
            <a:r>
              <a:rPr lang="en-GB" sz="2000" dirty="0">
                <a:solidFill>
                  <a:srgbClr val="22324A"/>
                </a:solidFill>
                <a:latin typeface="+mj-lt"/>
              </a:rPr>
              <a:t>active failures</a:t>
            </a:r>
          </a:p>
        </p:txBody>
      </p:sp>
    </p:spTree>
    <p:extLst>
      <p:ext uri="{BB962C8B-B14F-4D97-AF65-F5344CB8AC3E}">
        <p14:creationId xmlns:p14="http://schemas.microsoft.com/office/powerpoint/2010/main" val="4111391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Human Error</a:t>
            </a:r>
          </a:p>
        </p:txBody>
      </p:sp>
      <p:sp>
        <p:nvSpPr>
          <p:cNvPr id="9" name="Content Placeholder 8"/>
          <p:cNvSpPr>
            <a:spLocks noGrp="1"/>
          </p:cNvSpPr>
          <p:nvPr>
            <p:ph sz="half" idx="2"/>
          </p:nvPr>
        </p:nvSpPr>
        <p:spPr>
          <a:xfrm>
            <a:off x="457199" y="1417638"/>
            <a:ext cx="8119036" cy="2608511"/>
          </a:xfrm>
        </p:spPr>
        <p:txBody>
          <a:bodyPr>
            <a:noAutofit/>
          </a:bodyPr>
          <a:lstStyle/>
          <a:p>
            <a:pPr>
              <a:spcAft>
                <a:spcPts val="600"/>
              </a:spcAft>
            </a:pPr>
            <a:r>
              <a:rPr lang="en-US" sz="2800" dirty="0"/>
              <a:t>Individuals do not cause organizational accidents</a:t>
            </a:r>
          </a:p>
          <a:p>
            <a:pPr>
              <a:spcAft>
                <a:spcPts val="600"/>
              </a:spcAft>
            </a:pPr>
            <a:r>
              <a:rPr lang="en-US" sz="2800" dirty="0"/>
              <a:t>Individuals trigger conditions leading to organizational accidents</a:t>
            </a:r>
          </a:p>
          <a:p>
            <a:pPr>
              <a:spcAft>
                <a:spcPts val="600"/>
              </a:spcAft>
            </a:pPr>
            <a:r>
              <a:rPr lang="en-US" sz="2800" dirty="0"/>
              <a:t>Organizational accidents have deeper and broader roots</a:t>
            </a:r>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15</a:t>
            </a:fld>
            <a:endParaRPr lang="en-US" dirty="0">
              <a:latin typeface="Gill Sans MT" pitchFamily="34" charset="0"/>
            </a:endParaRPr>
          </a:p>
        </p:txBody>
      </p:sp>
    </p:spTree>
    <p:extLst>
      <p:ext uri="{BB962C8B-B14F-4D97-AF65-F5344CB8AC3E}">
        <p14:creationId xmlns:p14="http://schemas.microsoft.com/office/powerpoint/2010/main" val="2358621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0A00CB-2C12-43BD-8097-0EF59CD27AF0}" type="slidenum">
              <a:rPr lang="en-US" smtClean="0"/>
              <a:pPr/>
              <a:t>16</a:t>
            </a:fld>
            <a:endParaRPr lang="en-US" dirty="0"/>
          </a:p>
        </p:txBody>
      </p:sp>
      <p:sp>
        <p:nvSpPr>
          <p:cNvPr id="3" name="Content Placeholder 5"/>
          <p:cNvSpPr txBox="1">
            <a:spLocks/>
          </p:cNvSpPr>
          <p:nvPr/>
        </p:nvSpPr>
        <p:spPr>
          <a:xfrm>
            <a:off x="1181100" y="1346200"/>
            <a:ext cx="6743700" cy="2957786"/>
          </a:xfrm>
          <a:prstGeom prst="rect">
            <a:avLst/>
          </a:prstGeom>
          <a:solidFill>
            <a:schemeClr val="accent1">
              <a:lumMod val="20000"/>
              <a:lumOff val="80000"/>
            </a:schemeClr>
          </a:solidFill>
          <a:ln>
            <a:solidFill>
              <a:schemeClr val="accent1"/>
            </a:solidFill>
          </a:ln>
        </p:spPr>
        <p:txBody>
          <a:bodyPr>
            <a:norm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spcBef>
                <a:spcPts val="0"/>
              </a:spcBef>
              <a:buFont typeface="Arial" charset="0"/>
              <a:buNone/>
            </a:pPr>
            <a:r>
              <a:rPr lang="en-US" dirty="0">
                <a:solidFill>
                  <a:prstClr val="black"/>
                </a:solidFill>
              </a:rPr>
              <a:t>“The discovery of human error should be considered the starting point of the investigation, not the ending point.”</a:t>
            </a:r>
          </a:p>
          <a:p>
            <a:pPr marL="0" indent="0" defTabSz="457200">
              <a:spcBef>
                <a:spcPts val="0"/>
              </a:spcBef>
              <a:buFont typeface="Arial" charset="0"/>
              <a:buNone/>
            </a:pPr>
            <a:endParaRPr lang="en-US" dirty="0">
              <a:solidFill>
                <a:prstClr val="black"/>
              </a:solidFill>
            </a:endParaRPr>
          </a:p>
          <a:p>
            <a:pPr marL="0" indent="0" defTabSz="457200">
              <a:spcBef>
                <a:spcPts val="0"/>
              </a:spcBef>
              <a:buFont typeface="Arial" charset="0"/>
              <a:buNone/>
            </a:pPr>
            <a:r>
              <a:rPr lang="en-US" dirty="0">
                <a:solidFill>
                  <a:prstClr val="black"/>
                </a:solidFill>
              </a:rPr>
              <a:t>                             - ISASI Forum</a:t>
            </a:r>
          </a:p>
          <a:p>
            <a:endParaRPr lang="en-US" dirty="0"/>
          </a:p>
        </p:txBody>
      </p:sp>
    </p:spTree>
    <p:extLst>
      <p:ext uri="{BB962C8B-B14F-4D97-AF65-F5344CB8AC3E}">
        <p14:creationId xmlns:p14="http://schemas.microsoft.com/office/powerpoint/2010/main" val="1902658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988469"/>
            <a:ext cx="7886700" cy="1947861"/>
          </a:xfrm>
        </p:spPr>
        <p:txBody>
          <a:bodyPr>
            <a:normAutofit/>
          </a:bodyPr>
          <a:lstStyle/>
          <a:p>
            <a:pPr algn="ctr"/>
            <a:r>
              <a:rPr lang="en-US" sz="3600" dirty="0"/>
              <a:t>Practical Drift</a:t>
            </a:r>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17</a:t>
            </a:fld>
            <a:endParaRPr lang="en-US" dirty="0">
              <a:latin typeface="Gill Sans MT" pitchFamily="34" charset="0"/>
            </a:endParaRPr>
          </a:p>
        </p:txBody>
      </p:sp>
    </p:spTree>
    <p:extLst>
      <p:ext uri="{BB962C8B-B14F-4D97-AF65-F5344CB8AC3E}">
        <p14:creationId xmlns:p14="http://schemas.microsoft.com/office/powerpoint/2010/main" val="2520523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Practical Drift Defined</a:t>
            </a:r>
          </a:p>
        </p:txBody>
      </p:sp>
      <p:sp>
        <p:nvSpPr>
          <p:cNvPr id="3" name="Content Placeholder 2"/>
          <p:cNvSpPr>
            <a:spLocks noGrp="1"/>
          </p:cNvSpPr>
          <p:nvPr>
            <p:ph idx="1"/>
          </p:nvPr>
        </p:nvSpPr>
        <p:spPr/>
        <p:txBody>
          <a:bodyPr>
            <a:normAutofit/>
          </a:bodyPr>
          <a:lstStyle/>
          <a:p>
            <a:r>
              <a:rPr lang="en-US" sz="3200" dirty="0"/>
              <a:t>A drift from the performance of work as imagined to performance of work as it is actually carried out</a:t>
            </a:r>
          </a:p>
        </p:txBody>
      </p:sp>
    </p:spTree>
    <p:extLst>
      <p:ext uri="{BB962C8B-B14F-4D97-AF65-F5344CB8AC3E}">
        <p14:creationId xmlns:p14="http://schemas.microsoft.com/office/powerpoint/2010/main" val="626653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97476" y="3123347"/>
            <a:ext cx="5365138" cy="2943793"/>
            <a:chOff x="1856154" y="3044743"/>
            <a:chExt cx="4806459" cy="2943793"/>
          </a:xfrm>
          <a:gradFill flip="none" rotWithShape="1">
            <a:gsLst>
              <a:gs pos="0">
                <a:srgbClr val="9AADC9"/>
              </a:gs>
              <a:gs pos="100000">
                <a:srgbClr val="9AADC9">
                  <a:alpha val="75000"/>
                </a:srgbClr>
              </a:gs>
            </a:gsLst>
            <a:lin ang="5400000" scaled="0"/>
            <a:tileRect/>
          </a:gradFill>
        </p:grpSpPr>
        <p:sp>
          <p:nvSpPr>
            <p:cNvPr id="3" name="Right Triangle 2"/>
            <p:cNvSpPr/>
            <p:nvPr/>
          </p:nvSpPr>
          <p:spPr>
            <a:xfrm rot="10800000">
              <a:off x="1856154" y="3044743"/>
              <a:ext cx="4806459" cy="2943793"/>
            </a:xfrm>
            <a:prstGeom prst="r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4226819" y="3688860"/>
              <a:ext cx="1810565" cy="400110"/>
            </a:xfrm>
            <a:prstGeom prst="rect">
              <a:avLst/>
            </a:prstGeom>
            <a:noFill/>
          </p:spPr>
          <p:txBody>
            <a:bodyPr wrap="square" rtlCol="0">
              <a:spAutoFit/>
            </a:bodyPr>
            <a:lstStyle/>
            <a:p>
              <a:r>
                <a:rPr lang="en-US" sz="2000" dirty="0"/>
                <a:t>Practical Drift</a:t>
              </a:r>
            </a:p>
          </p:txBody>
        </p:sp>
      </p:grpSp>
      <p:grpSp>
        <p:nvGrpSpPr>
          <p:cNvPr id="39" name="Group 38"/>
          <p:cNvGrpSpPr/>
          <p:nvPr/>
        </p:nvGrpSpPr>
        <p:grpSpPr>
          <a:xfrm>
            <a:off x="457200" y="3074684"/>
            <a:ext cx="840154" cy="566615"/>
            <a:chOff x="1016000" y="2605128"/>
            <a:chExt cx="840154" cy="566615"/>
          </a:xfrm>
          <a:solidFill>
            <a:srgbClr val="22324A"/>
          </a:solidFill>
        </p:grpSpPr>
        <p:sp>
          <p:nvSpPr>
            <p:cNvPr id="40" name="Rectangle 39"/>
            <p:cNvSpPr/>
            <p:nvPr/>
          </p:nvSpPr>
          <p:spPr>
            <a:xfrm>
              <a:off x="1016000" y="2644205"/>
              <a:ext cx="840154" cy="527538"/>
            </a:xfrm>
            <a:prstGeom prst="rect">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p:nvPr/>
          </p:nvSpPr>
          <p:spPr>
            <a:xfrm>
              <a:off x="1328615" y="2605128"/>
              <a:ext cx="234461" cy="188872"/>
            </a:xfrm>
            <a:prstGeom prst="ellipse">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42" name="Group 41"/>
          <p:cNvGrpSpPr/>
          <p:nvPr/>
        </p:nvGrpSpPr>
        <p:grpSpPr>
          <a:xfrm>
            <a:off x="457200" y="2595992"/>
            <a:ext cx="840154" cy="667564"/>
            <a:chOff x="1016000" y="2116667"/>
            <a:chExt cx="840154" cy="667564"/>
          </a:xfrm>
          <a:solidFill>
            <a:srgbClr val="22324A"/>
          </a:solidFill>
        </p:grpSpPr>
        <p:sp>
          <p:nvSpPr>
            <p:cNvPr id="43" name="Rectangle 42"/>
            <p:cNvSpPr/>
            <p:nvPr/>
          </p:nvSpPr>
          <p:spPr>
            <a:xfrm>
              <a:off x="1016000" y="2116667"/>
              <a:ext cx="840154" cy="527538"/>
            </a:xfrm>
            <a:prstGeom prst="rect">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p:nvPr/>
          </p:nvSpPr>
          <p:spPr>
            <a:xfrm>
              <a:off x="1328615" y="2595359"/>
              <a:ext cx="234461" cy="18887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234065" y="1916496"/>
            <a:ext cx="4179689" cy="338554"/>
          </a:xfrm>
          <a:prstGeom prst="rect">
            <a:avLst/>
          </a:prstGeom>
          <a:noFill/>
        </p:spPr>
        <p:txBody>
          <a:bodyPr wrap="square" rtlCol="0">
            <a:spAutoFit/>
          </a:bodyPr>
          <a:lstStyle/>
          <a:p>
            <a:r>
              <a:rPr lang="en-US" sz="1600" b="1" dirty="0"/>
              <a:t>System and Tasks as designed and engineered</a:t>
            </a:r>
          </a:p>
        </p:txBody>
      </p:sp>
      <p:sp>
        <p:nvSpPr>
          <p:cNvPr id="27" name="TextBox 26"/>
          <p:cNvSpPr txBox="1"/>
          <p:nvPr/>
        </p:nvSpPr>
        <p:spPr>
          <a:xfrm>
            <a:off x="364716" y="3740331"/>
            <a:ext cx="1491437" cy="338554"/>
          </a:xfrm>
          <a:prstGeom prst="rect">
            <a:avLst/>
          </a:prstGeom>
          <a:noFill/>
        </p:spPr>
        <p:txBody>
          <a:bodyPr wrap="square" rtlCol="0">
            <a:spAutoFit/>
          </a:bodyPr>
          <a:lstStyle/>
          <a:p>
            <a:r>
              <a:rPr lang="en-US" sz="1600" b="1" dirty="0"/>
              <a:t>Local Reality</a:t>
            </a:r>
          </a:p>
        </p:txBody>
      </p:sp>
      <p:sp>
        <p:nvSpPr>
          <p:cNvPr id="29" name="TextBox 28"/>
          <p:cNvSpPr txBox="1"/>
          <p:nvPr/>
        </p:nvSpPr>
        <p:spPr>
          <a:xfrm>
            <a:off x="6871026" y="3254999"/>
            <a:ext cx="2131586" cy="2916183"/>
          </a:xfrm>
          <a:prstGeom prst="rect">
            <a:avLst/>
          </a:prstGeom>
          <a:noFill/>
        </p:spPr>
        <p:txBody>
          <a:bodyPr wrap="square" rtlCol="0">
            <a:spAutoFit/>
          </a:bodyPr>
          <a:lstStyle/>
          <a:p>
            <a:pPr>
              <a:spcAft>
                <a:spcPts val="300"/>
              </a:spcAft>
            </a:pPr>
            <a:r>
              <a:rPr lang="en-US" sz="1300" b="1" dirty="0"/>
              <a:t>Why? What happened?</a:t>
            </a:r>
          </a:p>
          <a:p>
            <a:pPr marL="171450" indent="-171450">
              <a:spcAft>
                <a:spcPts val="300"/>
              </a:spcAft>
              <a:buFont typeface="Arial"/>
              <a:buChar char="•"/>
            </a:pPr>
            <a:r>
              <a:rPr lang="en-US" sz="1400" dirty="0"/>
              <a:t>Service delivery pressures</a:t>
            </a:r>
          </a:p>
          <a:p>
            <a:pPr marL="171450" indent="-171450">
              <a:spcAft>
                <a:spcPts val="300"/>
              </a:spcAft>
              <a:buFont typeface="Arial"/>
              <a:buChar char="•"/>
            </a:pPr>
            <a:r>
              <a:rPr lang="en-US" sz="1400" dirty="0"/>
              <a:t>Procedure no longer practical</a:t>
            </a:r>
          </a:p>
          <a:p>
            <a:pPr marL="171450" indent="-171450">
              <a:spcAft>
                <a:spcPts val="300"/>
              </a:spcAft>
              <a:buFont typeface="Arial"/>
              <a:buChar char="•"/>
            </a:pPr>
            <a:r>
              <a:rPr lang="en-US" sz="1400" dirty="0"/>
              <a:t>Short cuts are more efficient</a:t>
            </a:r>
          </a:p>
          <a:p>
            <a:pPr marL="171450" indent="-171450">
              <a:spcAft>
                <a:spcPts val="300"/>
              </a:spcAft>
              <a:buFont typeface="Arial"/>
              <a:buChar char="•"/>
            </a:pPr>
            <a:r>
              <a:rPr lang="en-US" sz="1400" dirty="0"/>
              <a:t>Supervisor allows it</a:t>
            </a:r>
          </a:p>
          <a:p>
            <a:pPr marL="171450" indent="-171450">
              <a:spcAft>
                <a:spcPts val="300"/>
              </a:spcAft>
              <a:buFont typeface="Arial"/>
              <a:buChar char="•"/>
            </a:pPr>
            <a:r>
              <a:rPr lang="en-US" sz="1400" dirty="0"/>
              <a:t>Informal processes</a:t>
            </a:r>
          </a:p>
          <a:p>
            <a:pPr marL="171450" indent="-171450">
              <a:spcAft>
                <a:spcPts val="300"/>
              </a:spcAft>
              <a:buFont typeface="Arial"/>
              <a:buChar char="•"/>
            </a:pPr>
            <a:r>
              <a:rPr lang="en-US" sz="1400" dirty="0"/>
              <a:t>Training inadequately conveyed risk</a:t>
            </a:r>
          </a:p>
          <a:p>
            <a:pPr marL="171450" indent="-171450">
              <a:buFont typeface="Arial"/>
              <a:buChar char="•"/>
            </a:pPr>
            <a:endParaRPr lang="en-US" sz="1400" dirty="0"/>
          </a:p>
        </p:txBody>
      </p:sp>
      <p:sp>
        <p:nvSpPr>
          <p:cNvPr id="30" name="TextBox 29"/>
          <p:cNvSpPr txBox="1"/>
          <p:nvPr/>
        </p:nvSpPr>
        <p:spPr>
          <a:xfrm>
            <a:off x="202804" y="1653599"/>
            <a:ext cx="2635750" cy="338554"/>
          </a:xfrm>
          <a:prstGeom prst="rect">
            <a:avLst/>
          </a:prstGeom>
          <a:noFill/>
        </p:spPr>
        <p:txBody>
          <a:bodyPr wrap="square" rtlCol="0">
            <a:spAutoFit/>
          </a:bodyPr>
          <a:lstStyle/>
          <a:p>
            <a:r>
              <a:rPr lang="en-US" sz="1600" dirty="0"/>
              <a:t>“Work as imagined”</a:t>
            </a:r>
          </a:p>
        </p:txBody>
      </p:sp>
      <p:sp>
        <p:nvSpPr>
          <p:cNvPr id="31" name="TextBox 30"/>
          <p:cNvSpPr txBox="1"/>
          <p:nvPr/>
        </p:nvSpPr>
        <p:spPr>
          <a:xfrm>
            <a:off x="333453" y="4029074"/>
            <a:ext cx="2248136" cy="338554"/>
          </a:xfrm>
          <a:prstGeom prst="rect">
            <a:avLst/>
          </a:prstGeom>
          <a:noFill/>
        </p:spPr>
        <p:txBody>
          <a:bodyPr wrap="square" rtlCol="0">
            <a:spAutoFit/>
          </a:bodyPr>
          <a:lstStyle/>
          <a:p>
            <a:r>
              <a:rPr lang="en-US" sz="1600" dirty="0"/>
              <a:t>“Work as actually done”</a:t>
            </a:r>
          </a:p>
        </p:txBody>
      </p:sp>
      <p:sp>
        <p:nvSpPr>
          <p:cNvPr id="32" name="TextBox 31"/>
          <p:cNvSpPr txBox="1"/>
          <p:nvPr/>
        </p:nvSpPr>
        <p:spPr>
          <a:xfrm>
            <a:off x="6871026" y="2568849"/>
            <a:ext cx="2223412" cy="553998"/>
          </a:xfrm>
          <a:prstGeom prst="rect">
            <a:avLst/>
          </a:prstGeom>
          <a:noFill/>
        </p:spPr>
        <p:txBody>
          <a:bodyPr wrap="square" rtlCol="0">
            <a:spAutoFit/>
          </a:bodyPr>
          <a:lstStyle/>
          <a:p>
            <a:r>
              <a:rPr lang="en-US" sz="1400" dirty="0"/>
              <a:t>“Uncoupling of practice from procedure</a:t>
            </a:r>
            <a:r>
              <a:rPr lang="en-US" sz="1600" dirty="0"/>
              <a:t>”</a:t>
            </a:r>
          </a:p>
        </p:txBody>
      </p:sp>
      <p:sp>
        <p:nvSpPr>
          <p:cNvPr id="5" name="TextBox 4"/>
          <p:cNvSpPr txBox="1"/>
          <p:nvPr/>
        </p:nvSpPr>
        <p:spPr>
          <a:xfrm>
            <a:off x="6384294" y="6120879"/>
            <a:ext cx="850413" cy="338554"/>
          </a:xfrm>
          <a:prstGeom prst="rect">
            <a:avLst/>
          </a:prstGeom>
          <a:noFill/>
        </p:spPr>
        <p:txBody>
          <a:bodyPr wrap="none" rtlCol="0">
            <a:spAutoFit/>
          </a:bodyPr>
          <a:lstStyle/>
          <a:p>
            <a:r>
              <a:rPr lang="en-US" sz="1600" dirty="0"/>
              <a:t>Practice</a:t>
            </a:r>
          </a:p>
        </p:txBody>
      </p:sp>
      <p:sp>
        <p:nvSpPr>
          <p:cNvPr id="34" name="TextBox 33"/>
          <p:cNvSpPr txBox="1"/>
          <p:nvPr/>
        </p:nvSpPr>
        <p:spPr>
          <a:xfrm>
            <a:off x="6186223" y="1878527"/>
            <a:ext cx="1048484" cy="338554"/>
          </a:xfrm>
          <a:prstGeom prst="rect">
            <a:avLst/>
          </a:prstGeom>
          <a:noFill/>
        </p:spPr>
        <p:txBody>
          <a:bodyPr wrap="none" rtlCol="0">
            <a:spAutoFit/>
          </a:bodyPr>
          <a:lstStyle/>
          <a:p>
            <a:r>
              <a:rPr lang="en-US" sz="1600" dirty="0"/>
              <a:t>Procedure</a:t>
            </a:r>
          </a:p>
        </p:txBody>
      </p:sp>
      <p:sp>
        <p:nvSpPr>
          <p:cNvPr id="6" name="TextBox 5"/>
          <p:cNvSpPr txBox="1"/>
          <p:nvPr/>
        </p:nvSpPr>
        <p:spPr>
          <a:xfrm>
            <a:off x="3475965" y="2755559"/>
            <a:ext cx="1153982" cy="369332"/>
          </a:xfrm>
          <a:prstGeom prst="rect">
            <a:avLst/>
          </a:prstGeom>
          <a:noFill/>
        </p:spPr>
        <p:txBody>
          <a:bodyPr wrap="none" rtlCol="0">
            <a:spAutoFit/>
          </a:bodyPr>
          <a:lstStyle/>
          <a:p>
            <a:r>
              <a:rPr lang="en-US" dirty="0"/>
              <a:t>Over Time</a:t>
            </a:r>
          </a:p>
        </p:txBody>
      </p:sp>
      <p:sp>
        <p:nvSpPr>
          <p:cNvPr id="9" name="Title 8"/>
          <p:cNvSpPr>
            <a:spLocks noGrp="1"/>
          </p:cNvSpPr>
          <p:nvPr>
            <p:ph type="title"/>
          </p:nvPr>
        </p:nvSpPr>
        <p:spPr>
          <a:xfrm>
            <a:off x="202804" y="436562"/>
            <a:ext cx="8799808" cy="981075"/>
          </a:xfrm>
        </p:spPr>
        <p:txBody>
          <a:bodyPr>
            <a:normAutofit/>
          </a:bodyPr>
          <a:lstStyle/>
          <a:p>
            <a:r>
              <a:rPr lang="en-US" sz="3600" dirty="0"/>
              <a:t>Imperfect Systems – The Practical Drift</a:t>
            </a:r>
          </a:p>
        </p:txBody>
      </p:sp>
      <p:sp>
        <p:nvSpPr>
          <p:cNvPr id="45" name="AutoShape 95"/>
          <p:cNvSpPr>
            <a:spLocks noChangeArrowheads="1"/>
          </p:cNvSpPr>
          <p:nvPr/>
        </p:nvSpPr>
        <p:spPr bwMode="auto">
          <a:xfrm>
            <a:off x="1297475" y="3030617"/>
            <a:ext cx="229662" cy="204097"/>
          </a:xfrm>
          <a:prstGeom prst="star5">
            <a:avLst/>
          </a:prstGeom>
          <a:solidFill>
            <a:srgbClr val="D95100"/>
          </a:solidFill>
          <a:ln w="12700">
            <a:noFill/>
            <a:miter lim="800000"/>
            <a:headEnd/>
            <a:tailEnd/>
          </a:ln>
          <a:effectLst/>
        </p:spPr>
        <p:txBody>
          <a:bodyPr wrap="none" anchor="ctr"/>
          <a:lstStyle/>
          <a:p>
            <a:pPr fontAlgn="auto">
              <a:spcBef>
                <a:spcPts val="0"/>
              </a:spcBef>
              <a:spcAft>
                <a:spcPts val="0"/>
              </a:spcAft>
              <a:defRPr/>
            </a:pPr>
            <a:endParaRPr lang="en-GB" dirty="0">
              <a:latin typeface="+mn-lt"/>
              <a:ea typeface="+mn-ea"/>
            </a:endParaRPr>
          </a:p>
        </p:txBody>
      </p:sp>
      <p:sp>
        <p:nvSpPr>
          <p:cNvPr id="7" name="Rectangle 6"/>
          <p:cNvSpPr/>
          <p:nvPr/>
        </p:nvSpPr>
        <p:spPr>
          <a:xfrm>
            <a:off x="1297475" y="2649529"/>
            <a:ext cx="1857350" cy="307777"/>
          </a:xfrm>
          <a:prstGeom prst="rect">
            <a:avLst/>
          </a:prstGeom>
        </p:spPr>
        <p:txBody>
          <a:bodyPr wrap="square">
            <a:spAutoFit/>
          </a:bodyPr>
          <a:lstStyle/>
          <a:p>
            <a:r>
              <a:rPr lang="en-US" sz="1400" dirty="0">
                <a:solidFill>
                  <a:srgbClr val="D95100"/>
                </a:solidFill>
                <a:latin typeface="Calibri Light"/>
                <a:cs typeface="Calibri Light"/>
              </a:rPr>
              <a:t>Start  of Operations</a:t>
            </a:r>
          </a:p>
        </p:txBody>
      </p:sp>
      <p:grpSp>
        <p:nvGrpSpPr>
          <p:cNvPr id="20" name="Group 19"/>
          <p:cNvGrpSpPr/>
          <p:nvPr/>
        </p:nvGrpSpPr>
        <p:grpSpPr>
          <a:xfrm>
            <a:off x="465223" y="2595992"/>
            <a:ext cx="840154" cy="667564"/>
            <a:chOff x="1016000" y="2116667"/>
            <a:chExt cx="840154" cy="667564"/>
          </a:xfrm>
          <a:solidFill>
            <a:srgbClr val="22324A"/>
          </a:solidFill>
        </p:grpSpPr>
        <p:sp>
          <p:nvSpPr>
            <p:cNvPr id="15" name="Rectangle 14"/>
            <p:cNvSpPr/>
            <p:nvPr/>
          </p:nvSpPr>
          <p:spPr>
            <a:xfrm>
              <a:off x="1016000" y="2116667"/>
              <a:ext cx="840154" cy="527538"/>
            </a:xfrm>
            <a:prstGeom prst="rect">
              <a:avLst/>
            </a:pr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Oval 18"/>
            <p:cNvSpPr/>
            <p:nvPr/>
          </p:nvSpPr>
          <p:spPr>
            <a:xfrm>
              <a:off x="1328615" y="2595359"/>
              <a:ext cx="234461" cy="18887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8" name="Slide Number Placeholder 7"/>
          <p:cNvSpPr>
            <a:spLocks noGrp="1"/>
          </p:cNvSpPr>
          <p:nvPr>
            <p:ph type="sldNum" sz="quarter" idx="12"/>
          </p:nvPr>
        </p:nvSpPr>
        <p:spPr/>
        <p:txBody>
          <a:bodyPr/>
          <a:lstStyle/>
          <a:p>
            <a:fld id="{F00A00CB-2C12-43BD-8097-0EF59CD27AF0}" type="slidenum">
              <a:rPr lang="en-US" smtClean="0"/>
              <a:pPr/>
              <a:t>19</a:t>
            </a:fld>
            <a:endParaRPr lang="en-US" dirty="0"/>
          </a:p>
        </p:txBody>
      </p:sp>
    </p:spTree>
    <p:extLst>
      <p:ext uri="{BB962C8B-B14F-4D97-AF65-F5344CB8AC3E}">
        <p14:creationId xmlns:p14="http://schemas.microsoft.com/office/powerpoint/2010/main" val="20158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3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50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50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20"/>
                                        </p:tgtEl>
                                        <p:attrNameLst>
                                          <p:attrName>style.visibility</p:attrName>
                                        </p:attrNameLst>
                                      </p:cBhvr>
                                      <p:to>
                                        <p:strVal val="hidden"/>
                                      </p:to>
                                    </p:set>
                                  </p:childTnLst>
                                </p:cTn>
                              </p:par>
                              <p:par>
                                <p:cTn id="28" presetID="0" presetClass="path" presetSubtype="0" decel="50000" fill="hold" nodeType="withEffect">
                                  <p:stCondLst>
                                    <p:cond delay="0"/>
                                  </p:stCondLst>
                                  <p:childTnLst>
                                    <p:animMotion origin="layout" path="M 0.05244 -0.00069 L 0.5573 -0.00069 " pathEditMode="relative" rAng="0" ptsTypes="AA">
                                      <p:cBhvr>
                                        <p:cTn id="29" dur="5000" fill="hold"/>
                                        <p:tgtEl>
                                          <p:spTgt spid="42"/>
                                        </p:tgtEl>
                                        <p:attrNameLst>
                                          <p:attrName>ppt_x</p:attrName>
                                          <p:attrName>ppt_y</p:attrName>
                                        </p:attrNameLst>
                                      </p:cBhvr>
                                      <p:rCtr x="25243" y="0"/>
                                    </p:animMotion>
                                  </p:childTnLst>
                                </p:cTn>
                              </p:par>
                              <p:par>
                                <p:cTn id="30" presetID="0" presetClass="path" presetSubtype="0" decel="50000" fill="hold" nodeType="withEffect">
                                  <p:stCondLst>
                                    <p:cond delay="0"/>
                                  </p:stCondLst>
                                  <p:childTnLst>
                                    <p:animMotion origin="layout" path="M 0.05244 0.03866 L 0.55712 0.42708 " pathEditMode="relative" ptsTypes="AA">
                                      <p:cBhvr>
                                        <p:cTn id="31" dur="5000" fill="hold"/>
                                        <p:tgtEl>
                                          <p:spTgt spid="39"/>
                                        </p:tgtEl>
                                        <p:attrNameLst>
                                          <p:attrName>ppt_x</p:attrName>
                                          <p:attrName>ppt_y</p:attrName>
                                        </p:attrNameLst>
                                      </p:cBhvr>
                                    </p:animMotion>
                                  </p:childTnLst>
                                </p:cTn>
                              </p:par>
                            </p:childTnLst>
                          </p:cTn>
                        </p:par>
                        <p:par>
                          <p:cTn id="32" fill="hold">
                            <p:stCondLst>
                              <p:cond delay="5000"/>
                            </p:stCondLst>
                            <p:childTnLst>
                              <p:par>
                                <p:cTn id="33" presetID="9" presetClass="exit" presetSubtype="0" fill="hold" grpId="1" nodeType="afterEffect">
                                  <p:stCondLst>
                                    <p:cond delay="0"/>
                                  </p:stCondLst>
                                  <p:childTnLst>
                                    <p:animEffect transition="out" filter="dissolve">
                                      <p:cBhvr>
                                        <p:cTn id="34" dur="500"/>
                                        <p:tgtEl>
                                          <p:spTgt spid="6"/>
                                        </p:tgtEl>
                                      </p:cBhvr>
                                    </p:animEffect>
                                    <p:set>
                                      <p:cBhvr>
                                        <p:cTn id="35" dur="1" fill="hold">
                                          <p:stCondLst>
                                            <p:cond delay="499"/>
                                          </p:stCondLst>
                                        </p:cTn>
                                        <p:tgtEl>
                                          <p:spTgt spid="6"/>
                                        </p:tgtEl>
                                        <p:attrNameLst>
                                          <p:attrName>style.visibility</p:attrName>
                                        </p:attrNameLst>
                                      </p:cBhvr>
                                      <p:to>
                                        <p:strVal val="hidden"/>
                                      </p:to>
                                    </p:set>
                                  </p:childTnLst>
                                </p:cTn>
                              </p:par>
                            </p:childTnLst>
                          </p:cTn>
                        </p:par>
                        <p:par>
                          <p:cTn id="36" fill="hold">
                            <p:stCondLst>
                              <p:cond delay="5500"/>
                            </p:stCondLst>
                            <p:childTnLst>
                              <p:par>
                                <p:cTn id="37" presetID="1" presetClass="entr" presetSubtype="0" fill="hold" grpId="0" nodeType="afterEffect">
                                  <p:stCondLst>
                                    <p:cond delay="500"/>
                                  </p:stCondLst>
                                  <p:childTnLst>
                                    <p:set>
                                      <p:cBhvr>
                                        <p:cTn id="38" dur="1" fill="hold">
                                          <p:stCondLst>
                                            <p:cond delay="0"/>
                                          </p:stCondLst>
                                        </p:cTn>
                                        <p:tgtEl>
                                          <p:spTgt spid="34"/>
                                        </p:tgtEl>
                                        <p:attrNameLst>
                                          <p:attrName>style.visibility</p:attrName>
                                        </p:attrNameLst>
                                      </p:cBhvr>
                                      <p:to>
                                        <p:strVal val="visible"/>
                                      </p:to>
                                    </p:set>
                                  </p:childTnLst>
                                </p:cTn>
                              </p:par>
                            </p:childTnLst>
                          </p:cTn>
                        </p:par>
                        <p:par>
                          <p:cTn id="39" fill="hold">
                            <p:stCondLst>
                              <p:cond delay="6000"/>
                            </p:stCondLst>
                            <p:childTnLst>
                              <p:par>
                                <p:cTn id="40" presetID="1" presetClass="entr" presetSubtype="0" fill="hold" grpId="0" nodeType="afterEffect">
                                  <p:stCondLst>
                                    <p:cond delay="500"/>
                                  </p:stCondLst>
                                  <p:childTnLst>
                                    <p:set>
                                      <p:cBhvr>
                                        <p:cTn id="41" dur="1" fill="hold">
                                          <p:stCondLst>
                                            <p:cond delay="0"/>
                                          </p:stCondLst>
                                        </p:cTn>
                                        <p:tgtEl>
                                          <p:spTgt spid="5"/>
                                        </p:tgtEl>
                                        <p:attrNameLst>
                                          <p:attrName>style.visibility</p:attrName>
                                        </p:attrNameLst>
                                      </p:cBhvr>
                                      <p:to>
                                        <p:strVal val="visible"/>
                                      </p:to>
                                    </p:set>
                                  </p:childTnLst>
                                </p:cTn>
                              </p:par>
                            </p:childTnLst>
                          </p:cTn>
                        </p:par>
                        <p:par>
                          <p:cTn id="42" fill="hold">
                            <p:stCondLst>
                              <p:cond delay="6500"/>
                            </p:stCondLst>
                            <p:childTnLst>
                              <p:par>
                                <p:cTn id="43" presetID="1" presetClass="entr" presetSubtype="0" fill="hold" grpId="0" nodeType="afterEffect">
                                  <p:stCondLst>
                                    <p:cond delay="500"/>
                                  </p:stCondLst>
                                  <p:childTnLst>
                                    <p:set>
                                      <p:cBhvr>
                                        <p:cTn id="44" dur="1" fill="hold">
                                          <p:stCondLst>
                                            <p:cond delay="0"/>
                                          </p:stCondLst>
                                        </p:cTn>
                                        <p:tgtEl>
                                          <p:spTgt spid="3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7" grpId="0"/>
      <p:bldP spid="29" grpId="0"/>
      <p:bldP spid="30" grpId="0"/>
      <p:bldP spid="31" grpId="0"/>
      <p:bldP spid="32" grpId="0"/>
      <p:bldP spid="5" grpId="0"/>
      <p:bldP spid="34" grpId="0"/>
      <p:bldP spid="6" grpId="0"/>
      <p:bldP spid="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Agenda</a:t>
            </a:r>
          </a:p>
        </p:txBody>
      </p:sp>
      <p:sp>
        <p:nvSpPr>
          <p:cNvPr id="3" name="Content Placeholder 2"/>
          <p:cNvSpPr>
            <a:spLocks noGrp="1"/>
          </p:cNvSpPr>
          <p:nvPr>
            <p:ph idx="1"/>
          </p:nvPr>
        </p:nvSpPr>
        <p:spPr>
          <a:xfrm>
            <a:off x="948237" y="1417637"/>
            <a:ext cx="8229600" cy="4652963"/>
          </a:xfrm>
        </p:spPr>
        <p:txBody>
          <a:bodyPr>
            <a:normAutofit fontScale="92500" lnSpcReduction="20000"/>
          </a:bodyPr>
          <a:lstStyle/>
          <a:p>
            <a:r>
              <a:rPr lang="en-US" dirty="0"/>
              <a:t>FTA Bus Safety Program Overview</a:t>
            </a:r>
          </a:p>
          <a:p>
            <a:r>
              <a:rPr lang="en-US" dirty="0"/>
              <a:t>Defining SMS and its Benefits</a:t>
            </a:r>
          </a:p>
          <a:p>
            <a:r>
              <a:rPr lang="en-US" dirty="0"/>
              <a:t>Organizational Accident</a:t>
            </a:r>
          </a:p>
          <a:p>
            <a:r>
              <a:rPr lang="en-US" dirty="0"/>
              <a:t>Practical Drift</a:t>
            </a:r>
          </a:p>
          <a:p>
            <a:r>
              <a:rPr lang="en-US" dirty="0"/>
              <a:t>Employee Safety Reporting</a:t>
            </a:r>
          </a:p>
          <a:p>
            <a:r>
              <a:rPr lang="en-US" dirty="0"/>
              <a:t>SMS Framework</a:t>
            </a:r>
          </a:p>
          <a:p>
            <a:r>
              <a:rPr lang="en-US" dirty="0"/>
              <a:t>SMS Roles and Responsibilities</a:t>
            </a:r>
          </a:p>
          <a:p>
            <a:r>
              <a:rPr lang="en-US" dirty="0"/>
              <a:t>SMS Lessons Learned</a:t>
            </a:r>
          </a:p>
          <a:p>
            <a:r>
              <a:rPr lang="en-US" dirty="0"/>
              <a:t>Key SMS Resources</a:t>
            </a:r>
          </a:p>
          <a:p>
            <a:r>
              <a:rPr lang="en-US" dirty="0"/>
              <a:t>Q&amp;A</a:t>
            </a:r>
          </a:p>
        </p:txBody>
      </p:sp>
    </p:spTree>
    <p:extLst>
      <p:ext uri="{BB962C8B-B14F-4D97-AF65-F5344CB8AC3E}">
        <p14:creationId xmlns:p14="http://schemas.microsoft.com/office/powerpoint/2010/main" val="2976242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473200" y="1515713"/>
            <a:ext cx="7063522" cy="4123370"/>
            <a:chOff x="1473200" y="1515713"/>
            <a:chExt cx="7063522" cy="4123370"/>
          </a:xfrm>
        </p:grpSpPr>
        <p:grpSp>
          <p:nvGrpSpPr>
            <p:cNvPr id="24" name="Group 139"/>
            <p:cNvGrpSpPr>
              <a:grpSpLocks/>
            </p:cNvGrpSpPr>
            <p:nvPr/>
          </p:nvGrpSpPr>
          <p:grpSpPr bwMode="auto">
            <a:xfrm>
              <a:off x="2428875" y="2005699"/>
              <a:ext cx="5797550" cy="3552434"/>
              <a:chOff x="2428875" y="1889110"/>
              <a:chExt cx="5797550" cy="3570269"/>
            </a:xfrm>
          </p:grpSpPr>
          <p:sp>
            <p:nvSpPr>
              <p:cNvPr id="26" name="Right Triangle 25"/>
              <p:cNvSpPr/>
              <p:nvPr/>
            </p:nvSpPr>
            <p:spPr bwMode="auto">
              <a:xfrm flipH="1" flipV="1">
                <a:off x="2428875" y="1907204"/>
                <a:ext cx="5797550" cy="3552175"/>
              </a:xfrm>
              <a:prstGeom prst="rtTriangle">
                <a:avLst/>
              </a:prstGeom>
              <a:gradFill flip="none" rotWithShape="1">
                <a:gsLst>
                  <a:gs pos="0">
                    <a:srgbClr val="9AADC9"/>
                  </a:gs>
                  <a:gs pos="100000">
                    <a:srgbClr val="9AADC9">
                      <a:alpha val="75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7" name="Text Box 96"/>
              <p:cNvSpPr txBox="1">
                <a:spLocks noChangeArrowheads="1"/>
              </p:cNvSpPr>
              <p:nvPr/>
            </p:nvSpPr>
            <p:spPr bwMode="auto">
              <a:xfrm>
                <a:off x="6476452" y="1889110"/>
                <a:ext cx="1738886" cy="40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sz="2000" dirty="0">
                    <a:solidFill>
                      <a:srgbClr val="22324A"/>
                    </a:solidFill>
                    <a:latin typeface="+mj-lt"/>
                  </a:rPr>
                  <a:t>Practical Drift</a:t>
                </a:r>
              </a:p>
            </p:txBody>
          </p:sp>
        </p:grpSp>
        <p:grpSp>
          <p:nvGrpSpPr>
            <p:cNvPr id="29" name="Group 142"/>
            <p:cNvGrpSpPr>
              <a:grpSpLocks/>
            </p:cNvGrpSpPr>
            <p:nvPr/>
          </p:nvGrpSpPr>
          <p:grpSpPr bwMode="auto">
            <a:xfrm>
              <a:off x="2397125" y="2061686"/>
              <a:ext cx="6083300" cy="3577397"/>
              <a:chOff x="2397125" y="1960548"/>
              <a:chExt cx="6083300" cy="3576637"/>
            </a:xfrm>
          </p:grpSpPr>
          <p:sp>
            <p:nvSpPr>
              <p:cNvPr id="30" name="Text Box 96"/>
              <p:cNvSpPr txBox="1">
                <a:spLocks noChangeArrowheads="1"/>
              </p:cNvSpPr>
              <p:nvPr/>
            </p:nvSpPr>
            <p:spPr bwMode="auto">
              <a:xfrm rot="1860000">
                <a:off x="4754272" y="4327716"/>
                <a:ext cx="3148170" cy="40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sz="2000" dirty="0">
                    <a:solidFill>
                      <a:srgbClr val="22324A"/>
                    </a:solidFill>
                    <a:latin typeface="+mj-lt"/>
                  </a:rPr>
                  <a:t>Operational Performance</a:t>
                </a:r>
              </a:p>
            </p:txBody>
          </p:sp>
          <p:cxnSp>
            <p:nvCxnSpPr>
              <p:cNvPr id="31" name="Straight Arrow Connector 30"/>
              <p:cNvCxnSpPr/>
              <p:nvPr/>
            </p:nvCxnSpPr>
            <p:spPr>
              <a:xfrm rot="16260000" flipH="1">
                <a:off x="3650456" y="707217"/>
                <a:ext cx="3576637" cy="6083300"/>
              </a:xfrm>
              <a:prstGeom prst="straightConnector1">
                <a:avLst/>
              </a:prstGeom>
              <a:ln w="28575" cmpd="sng">
                <a:solidFill>
                  <a:srgbClr val="22324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5" name="Group 133"/>
            <p:cNvGrpSpPr>
              <a:grpSpLocks/>
            </p:cNvGrpSpPr>
            <p:nvPr/>
          </p:nvGrpSpPr>
          <p:grpSpPr bwMode="auto">
            <a:xfrm>
              <a:off x="1473200" y="1515713"/>
              <a:ext cx="7063522" cy="495842"/>
              <a:chOff x="1473199" y="1414448"/>
              <a:chExt cx="7063522" cy="495876"/>
            </a:xfrm>
          </p:grpSpPr>
          <p:sp>
            <p:nvSpPr>
              <p:cNvPr id="37" name="Text Box 96"/>
              <p:cNvSpPr txBox="1">
                <a:spLocks noChangeArrowheads="1"/>
              </p:cNvSpPr>
              <p:nvPr/>
            </p:nvSpPr>
            <p:spPr bwMode="auto">
              <a:xfrm>
                <a:off x="3549650" y="1414448"/>
                <a:ext cx="2990942" cy="400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sz="2000" dirty="0">
                    <a:solidFill>
                      <a:srgbClr val="22324A"/>
                    </a:solidFill>
                    <a:latin typeface="+mj-lt"/>
                  </a:rPr>
                  <a:t>Baseline Performance</a:t>
                </a:r>
              </a:p>
            </p:txBody>
          </p:sp>
          <p:cxnSp>
            <p:nvCxnSpPr>
              <p:cNvPr id="38" name="Straight Arrow Connector 37"/>
              <p:cNvCxnSpPr/>
              <p:nvPr/>
            </p:nvCxnSpPr>
            <p:spPr bwMode="auto">
              <a:xfrm>
                <a:off x="1473199" y="1910324"/>
                <a:ext cx="7063522" cy="0"/>
              </a:xfrm>
              <a:prstGeom prst="straightConnector1">
                <a:avLst/>
              </a:prstGeom>
              <a:ln w="28575" cmpd="sng">
                <a:solidFill>
                  <a:srgbClr val="22324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40" name="Straight Arrow Connector 39"/>
          <p:cNvCxnSpPr/>
          <p:nvPr/>
        </p:nvCxnSpPr>
        <p:spPr>
          <a:xfrm flipH="1" flipV="1">
            <a:off x="3335340" y="2252143"/>
            <a:ext cx="2768971" cy="814248"/>
          </a:xfrm>
          <a:prstGeom prst="straightConnector1">
            <a:avLst/>
          </a:prstGeom>
          <a:ln w="28575" cmpd="sng">
            <a:solidFill>
              <a:srgbClr val="800000"/>
            </a:solidFill>
            <a:prstDash val="sysDash"/>
            <a:tailEnd type="triangle" w="med" len="lg"/>
          </a:ln>
        </p:spPr>
        <p:style>
          <a:lnRef idx="1">
            <a:schemeClr val="accent1"/>
          </a:lnRef>
          <a:fillRef idx="0">
            <a:schemeClr val="accent1"/>
          </a:fillRef>
          <a:effectRef idx="0">
            <a:schemeClr val="accent1"/>
          </a:effectRef>
          <a:fontRef idx="minor">
            <a:schemeClr val="tx1"/>
          </a:fontRef>
        </p:style>
      </p:cxnSp>
      <p:grpSp>
        <p:nvGrpSpPr>
          <p:cNvPr id="4" name="Group 66"/>
          <p:cNvGrpSpPr>
            <a:grpSpLocks/>
          </p:cNvGrpSpPr>
          <p:nvPr/>
        </p:nvGrpSpPr>
        <p:grpSpPr bwMode="auto">
          <a:xfrm>
            <a:off x="6104311" y="2920485"/>
            <a:ext cx="1946788" cy="430113"/>
            <a:chOff x="6150394" y="3240679"/>
            <a:chExt cx="1947080" cy="428634"/>
          </a:xfrm>
        </p:grpSpPr>
        <p:sp>
          <p:nvSpPr>
            <p:cNvPr id="42" name="Oval 41"/>
            <p:cNvSpPr/>
            <p:nvPr/>
          </p:nvSpPr>
          <p:spPr>
            <a:xfrm>
              <a:off x="6150394" y="3240679"/>
              <a:ext cx="428689" cy="428634"/>
            </a:xfrm>
            <a:prstGeom prst="ellipse">
              <a:avLst/>
            </a:prstGeom>
            <a:noFill/>
            <a:ln w="28575" cmpd="sng">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2792" name="TextBox 51"/>
            <p:cNvSpPr txBox="1">
              <a:spLocks noChangeArrowheads="1"/>
            </p:cNvSpPr>
            <p:nvPr/>
          </p:nvSpPr>
          <p:spPr bwMode="auto">
            <a:xfrm>
              <a:off x="6579083" y="3270579"/>
              <a:ext cx="1518391" cy="3987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en-US"/>
              </a:defPPr>
              <a:lvl1pPr algn="ctr">
                <a:defRPr sz="2000">
                  <a:solidFill>
                    <a:srgbClr val="22324A"/>
                  </a:solidFill>
                  <a:latin typeface="+mj-lt"/>
                  <a:ea typeface="ＭＳ Ｐゴシック" charset="0"/>
                  <a:cs typeface="Arial" charset="0"/>
                </a:defRPr>
              </a:lvl1pPr>
              <a:lvl2pPr marL="742950" indent="-285750" eaLnBrk="0" hangingPunct="0">
                <a:defRPr>
                  <a:latin typeface="Arial" charset="0"/>
                  <a:ea typeface="Arial" charset="0"/>
                  <a:cs typeface="Arial" charset="0"/>
                </a:defRPr>
              </a:lvl2pPr>
              <a:lvl3pPr marL="1143000" indent="-228600" eaLnBrk="0" hangingPunct="0">
                <a:defRPr>
                  <a:latin typeface="Arial" charset="0"/>
                  <a:ea typeface="Arial" charset="0"/>
                  <a:cs typeface="Arial" charset="0"/>
                </a:defRPr>
              </a:lvl3pPr>
              <a:lvl4pPr marL="1600200" indent="-228600" eaLnBrk="0" hangingPunct="0">
                <a:defRPr>
                  <a:latin typeface="Arial" charset="0"/>
                  <a:ea typeface="Arial" charset="0"/>
                  <a:cs typeface="Arial" charset="0"/>
                </a:defRPr>
              </a:lvl4pPr>
              <a:lvl5pPr marL="2057400" indent="-228600" eaLnBrk="0" hangingPunct="0">
                <a:defRPr>
                  <a:latin typeface="Arial" charset="0"/>
                  <a:ea typeface="Arial" charset="0"/>
                  <a:cs typeface="Arial" charset="0"/>
                </a:defRPr>
              </a:lvl5pPr>
              <a:lvl6pPr marL="2514600" indent="-228600" eaLnBrk="0" fontAlgn="base" hangingPunct="0">
                <a:spcBef>
                  <a:spcPct val="0"/>
                </a:spcBef>
                <a:spcAft>
                  <a:spcPct val="0"/>
                </a:spcAft>
                <a:defRPr>
                  <a:latin typeface="Arial" charset="0"/>
                  <a:ea typeface="Arial" charset="0"/>
                  <a:cs typeface="Arial" charset="0"/>
                </a:defRPr>
              </a:lvl6pPr>
              <a:lvl7pPr marL="2971800" indent="-228600" eaLnBrk="0" fontAlgn="base" hangingPunct="0">
                <a:spcBef>
                  <a:spcPct val="0"/>
                </a:spcBef>
                <a:spcAft>
                  <a:spcPct val="0"/>
                </a:spcAft>
                <a:defRPr>
                  <a:latin typeface="Arial" charset="0"/>
                  <a:ea typeface="Arial" charset="0"/>
                  <a:cs typeface="Arial" charset="0"/>
                </a:defRPr>
              </a:lvl7pPr>
              <a:lvl8pPr marL="3429000" indent="-228600" eaLnBrk="0" fontAlgn="base" hangingPunct="0">
                <a:spcBef>
                  <a:spcPct val="0"/>
                </a:spcBef>
                <a:spcAft>
                  <a:spcPct val="0"/>
                </a:spcAft>
                <a:defRPr>
                  <a:latin typeface="Arial" charset="0"/>
                  <a:ea typeface="Arial" charset="0"/>
                  <a:cs typeface="Arial" charset="0"/>
                </a:defRPr>
              </a:lvl8pPr>
              <a:lvl9pPr marL="3886200" indent="-228600" eaLnBrk="0" fontAlgn="base" hangingPunct="0">
                <a:spcBef>
                  <a:spcPct val="0"/>
                </a:spcBef>
                <a:spcAft>
                  <a:spcPct val="0"/>
                </a:spcAft>
                <a:defRPr>
                  <a:latin typeface="Arial" charset="0"/>
                  <a:ea typeface="Arial" charset="0"/>
                  <a:cs typeface="Arial" charset="0"/>
                </a:defRPr>
              </a:lvl9pPr>
            </a:lstStyle>
            <a:p>
              <a:r>
                <a:rPr lang="en-GB" dirty="0"/>
                <a:t>Organization</a:t>
              </a:r>
            </a:p>
          </p:txBody>
        </p:sp>
      </p:grpSp>
      <p:cxnSp>
        <p:nvCxnSpPr>
          <p:cNvPr id="44" name="Straight Arrow Connector 43"/>
          <p:cNvCxnSpPr>
            <a:stCxn id="41" idx="0"/>
          </p:cNvCxnSpPr>
          <p:nvPr/>
        </p:nvCxnSpPr>
        <p:spPr>
          <a:xfrm flipV="1">
            <a:off x="3121025" y="3138423"/>
            <a:ext cx="3207330" cy="1161362"/>
          </a:xfrm>
          <a:prstGeom prst="straightConnector1">
            <a:avLst/>
          </a:prstGeom>
          <a:ln w="28575" cmpd="sng">
            <a:solidFill>
              <a:srgbClr val="22324A"/>
            </a:solidFill>
            <a:tailEnd type="triangle" w="lg" len="med"/>
          </a:ln>
        </p:spPr>
        <p:style>
          <a:lnRef idx="1">
            <a:schemeClr val="accent1"/>
          </a:lnRef>
          <a:fillRef idx="0">
            <a:schemeClr val="accent1"/>
          </a:fillRef>
          <a:effectRef idx="0">
            <a:schemeClr val="accent1"/>
          </a:effectRef>
          <a:fontRef idx="minor">
            <a:schemeClr val="tx1"/>
          </a:fontRef>
        </p:style>
      </p:cxnSp>
      <p:sp>
        <p:nvSpPr>
          <p:cNvPr id="50" name="Oval 49"/>
          <p:cNvSpPr/>
          <p:nvPr/>
        </p:nvSpPr>
        <p:spPr bwMode="auto">
          <a:xfrm>
            <a:off x="3121026" y="2050575"/>
            <a:ext cx="428625" cy="428526"/>
          </a:xfrm>
          <a:prstGeom prst="ellipse">
            <a:avLst/>
          </a:prstGeom>
          <a:noFill/>
          <a:ln w="28575" cmpd="sng">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cxnSp>
        <p:nvCxnSpPr>
          <p:cNvPr id="51" name="Straight Arrow Connector 50"/>
          <p:cNvCxnSpPr>
            <a:stCxn id="41" idx="0"/>
          </p:cNvCxnSpPr>
          <p:nvPr/>
        </p:nvCxnSpPr>
        <p:spPr>
          <a:xfrm flipV="1">
            <a:off x="3121025" y="2044933"/>
            <a:ext cx="219075" cy="2254852"/>
          </a:xfrm>
          <a:prstGeom prst="straightConnector1">
            <a:avLst/>
          </a:prstGeom>
          <a:ln w="28575" cmpd="sng">
            <a:solidFill>
              <a:srgbClr val="22324A"/>
            </a:solidFill>
            <a:tailEnd type="triangle" w="lg" len="med"/>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1282081" y="4299785"/>
            <a:ext cx="3677888" cy="1258347"/>
          </a:xfrm>
          <a:prstGeom prst="rect">
            <a:avLst/>
          </a:prstGeom>
          <a:gradFill flip="none" rotWithShape="1">
            <a:gsLst>
              <a:gs pos="0">
                <a:srgbClr val="142540"/>
              </a:gs>
              <a:gs pos="100000">
                <a:srgbClr val="142540">
                  <a:alpha val="75000"/>
                </a:srgb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cs typeface="Arial Narrow"/>
              </a:rPr>
              <a:t>The difference between “where we are” and “where we thought we were”</a:t>
            </a:r>
          </a:p>
        </p:txBody>
      </p:sp>
      <p:sp>
        <p:nvSpPr>
          <p:cNvPr id="32" name="Title 4"/>
          <p:cNvSpPr>
            <a:spLocks noGrp="1"/>
          </p:cNvSpPr>
          <p:nvPr>
            <p:ph type="title"/>
          </p:nvPr>
        </p:nvSpPr>
        <p:spPr>
          <a:xfrm>
            <a:off x="0" y="274638"/>
            <a:ext cx="9144000" cy="1143000"/>
          </a:xfrm>
        </p:spPr>
        <p:txBody>
          <a:bodyPr>
            <a:noAutofit/>
          </a:bodyPr>
          <a:lstStyle/>
          <a:p>
            <a:r>
              <a:rPr lang="en-US" sz="3600" dirty="0"/>
              <a:t>Navigating the Drift – The Need for Data</a:t>
            </a:r>
          </a:p>
        </p:txBody>
      </p:sp>
    </p:spTree>
    <p:extLst>
      <p:ext uri="{BB962C8B-B14F-4D97-AF65-F5344CB8AC3E}">
        <p14:creationId xmlns:p14="http://schemas.microsoft.com/office/powerpoint/2010/main" val="49561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wipe(down)">
                                      <p:cBhvr>
                                        <p:cTn id="20" dur="1000"/>
                                        <p:tgtEl>
                                          <p:spTgt spid="44"/>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wipe(down)">
                                      <p:cBhvr>
                                        <p:cTn id="24" dur="1000"/>
                                        <p:tgtEl>
                                          <p:spTgt spid="51"/>
                                        </p:tgtEl>
                                      </p:cBhvr>
                                    </p:animEffect>
                                  </p:childTnLst>
                                </p:cTn>
                              </p:par>
                            </p:childTnLst>
                          </p:cTn>
                        </p:par>
                        <p:par>
                          <p:cTn id="25" fill="hold">
                            <p:stCondLst>
                              <p:cond delay="2500"/>
                            </p:stCondLst>
                            <p:childTnLst>
                              <p:par>
                                <p:cTn id="26" presetID="9" presetClass="entr" presetSubtype="0" fill="hold" grpId="0" nodeType="after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dissolve">
                                      <p:cBhvr>
                                        <p:cTn id="28" dur="500"/>
                                        <p:tgtEl>
                                          <p:spTgt spid="50"/>
                                        </p:tgtEl>
                                      </p:cBhvr>
                                    </p:animEffect>
                                  </p:childTnLst>
                                </p:cTn>
                              </p:par>
                            </p:childTnLst>
                          </p:cTn>
                        </p:par>
                        <p:par>
                          <p:cTn id="29" fill="hold">
                            <p:stCondLst>
                              <p:cond delay="3000"/>
                            </p:stCondLst>
                            <p:childTnLst>
                              <p:par>
                                <p:cTn id="30" presetID="22" presetClass="entr" presetSubtype="4"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wipe(down)">
                                      <p:cBhvr>
                                        <p:cTn id="32"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481264"/>
            <a:ext cx="7886700" cy="1744661"/>
          </a:xfrm>
        </p:spPr>
        <p:txBody>
          <a:bodyPr>
            <a:normAutofit fontScale="90000"/>
          </a:bodyPr>
          <a:lstStyle/>
          <a:p>
            <a:pPr algn="ctr"/>
            <a:br>
              <a:rPr lang="en-US" dirty="0"/>
            </a:br>
            <a:r>
              <a:rPr lang="en-US" dirty="0"/>
              <a:t>Employee Safety Reporting</a:t>
            </a:r>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21</a:t>
            </a:fld>
            <a:endParaRPr lang="en-US" dirty="0">
              <a:latin typeface="Gill Sans MT" pitchFamily="34" charset="0"/>
            </a:endParaRPr>
          </a:p>
        </p:txBody>
      </p:sp>
    </p:spTree>
    <p:extLst>
      <p:ext uri="{BB962C8B-B14F-4D97-AF65-F5344CB8AC3E}">
        <p14:creationId xmlns:p14="http://schemas.microsoft.com/office/powerpoint/2010/main" val="3855944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70933" y="1744139"/>
            <a:ext cx="8534400" cy="4155472"/>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spcAft>
                <a:spcPts val="600"/>
              </a:spcAft>
              <a:buFont typeface="Arial" panose="020B0604020202020204" pitchFamily="34" charset="0"/>
              <a:buChar char="•"/>
            </a:pPr>
            <a:r>
              <a:rPr lang="en-US" sz="2500" dirty="0">
                <a:solidFill>
                  <a:schemeClr val="tx1"/>
                </a:solidFill>
                <a:latin typeface="Gill Sans MT" panose="020B0502020104020203" pitchFamily="34" charset="0"/>
              </a:rPr>
              <a:t>Employees actually use the system; voluntary reporting increases</a:t>
            </a:r>
          </a:p>
          <a:p>
            <a:pPr marL="457200" indent="-457200">
              <a:spcAft>
                <a:spcPts val="600"/>
              </a:spcAft>
              <a:buFont typeface="Arial" panose="020B0604020202020204" pitchFamily="34" charset="0"/>
              <a:buChar char="•"/>
            </a:pPr>
            <a:r>
              <a:rPr lang="en-US" sz="2500" dirty="0">
                <a:solidFill>
                  <a:schemeClr val="tx1"/>
                </a:solidFill>
                <a:latin typeface="Gill Sans MT" panose="020B0502020104020203" pitchFamily="34" charset="0"/>
              </a:rPr>
              <a:t>Employees feel their concerns are being heard and addressed</a:t>
            </a:r>
          </a:p>
          <a:p>
            <a:pPr marL="457200" indent="-457200">
              <a:spcAft>
                <a:spcPts val="600"/>
              </a:spcAft>
              <a:buFont typeface="Arial" panose="020B0604020202020204" pitchFamily="34" charset="0"/>
              <a:buChar char="•"/>
            </a:pPr>
            <a:r>
              <a:rPr lang="en-US" sz="2500" dirty="0">
                <a:solidFill>
                  <a:schemeClr val="tx1"/>
                </a:solidFill>
                <a:latin typeface="Gill Sans MT" panose="020B0502020104020203" pitchFamily="34" charset="0"/>
              </a:rPr>
              <a:t>Managers have better understanding of how safe their agency’s operations really are</a:t>
            </a:r>
          </a:p>
          <a:p>
            <a:pPr marL="457200" indent="-457200">
              <a:spcAft>
                <a:spcPts val="600"/>
              </a:spcAft>
              <a:buFont typeface="Arial" panose="020B0604020202020204" pitchFamily="34" charset="0"/>
              <a:buChar char="•"/>
            </a:pPr>
            <a:r>
              <a:rPr lang="en-US" sz="2500" dirty="0">
                <a:solidFill>
                  <a:schemeClr val="tx1"/>
                </a:solidFill>
                <a:latin typeface="Gill Sans MT" panose="020B0502020104020203" pitchFamily="34" charset="0"/>
              </a:rPr>
              <a:t>Encourages dialogue and transparency about safety</a:t>
            </a:r>
          </a:p>
          <a:p>
            <a:pPr marL="457200" indent="-457200">
              <a:spcAft>
                <a:spcPts val="600"/>
              </a:spcAft>
              <a:buFont typeface="Arial" panose="020B0604020202020204" pitchFamily="34" charset="0"/>
              <a:buChar char="•"/>
            </a:pPr>
            <a:r>
              <a:rPr lang="en-US" sz="2500" dirty="0">
                <a:solidFill>
                  <a:schemeClr val="tx1"/>
                </a:solidFill>
                <a:latin typeface="Gill Sans MT" panose="020B0502020104020203" pitchFamily="34" charset="0"/>
              </a:rPr>
              <a:t>Leads to timely safety improvements</a:t>
            </a:r>
          </a:p>
          <a:p>
            <a:pPr marL="457200" indent="-457200">
              <a:spcAft>
                <a:spcPts val="600"/>
              </a:spcAft>
              <a:buFont typeface="Arial" panose="020B0604020202020204" pitchFamily="34" charset="0"/>
              <a:buChar char="•"/>
            </a:pPr>
            <a:r>
              <a:rPr lang="en-US" sz="2500" dirty="0">
                <a:solidFill>
                  <a:schemeClr val="tx1"/>
                </a:solidFill>
                <a:latin typeface="Gill Sans MT" panose="020B0502020104020203" pitchFamily="34" charset="0"/>
              </a:rPr>
              <a:t>Supports development of learning culture versus punitive culture</a:t>
            </a:r>
          </a:p>
          <a:p>
            <a:pPr marL="457200" indent="-457200">
              <a:lnSpc>
                <a:spcPct val="85000"/>
              </a:lnSpc>
              <a:spcAft>
                <a:spcPts val="1800"/>
              </a:spcAft>
              <a:buFont typeface="Arial" panose="020B0604020202020204" pitchFamily="34" charset="0"/>
              <a:buChar char="•"/>
            </a:pPr>
            <a:endParaRPr lang="en-US" sz="2800" dirty="0">
              <a:solidFill>
                <a:schemeClr val="tx1"/>
              </a:solidFill>
              <a:latin typeface="Gill Sans MT" panose="020B0502020104020203" pitchFamily="34" charset="0"/>
            </a:endParaRPr>
          </a:p>
          <a:p>
            <a:pPr marL="457200" indent="-457200">
              <a:lnSpc>
                <a:spcPct val="85000"/>
              </a:lnSpc>
              <a:spcAft>
                <a:spcPts val="1800"/>
              </a:spcAft>
              <a:buFont typeface="Arial" panose="020B0604020202020204" pitchFamily="34" charset="0"/>
              <a:buChar char="•"/>
            </a:pPr>
            <a:endParaRPr lang="en-US" sz="2800" dirty="0">
              <a:solidFill>
                <a:schemeClr val="tx1"/>
              </a:solidFill>
              <a:latin typeface="Gill Sans MT" panose="020B0502020104020203" pitchFamily="34" charset="0"/>
            </a:endParaRPr>
          </a:p>
          <a:p>
            <a:pPr marL="285750" indent="-285750">
              <a:lnSpc>
                <a:spcPct val="85000"/>
              </a:lnSpc>
              <a:spcAft>
                <a:spcPts val="1800"/>
              </a:spcAft>
              <a:buFont typeface="Arial" panose="020B0604020202020204" pitchFamily="34" charset="0"/>
              <a:buChar char="•"/>
            </a:pPr>
            <a:endParaRPr lang="en-US" sz="2400" dirty="0">
              <a:solidFill>
                <a:schemeClr val="tx1"/>
              </a:solidFill>
              <a:latin typeface="Gill Sans MT" panose="020B0502020104020203" pitchFamily="34" charset="0"/>
            </a:endParaRPr>
          </a:p>
        </p:txBody>
      </p:sp>
      <p:sp>
        <p:nvSpPr>
          <p:cNvPr id="5" name="Title 1"/>
          <p:cNvSpPr txBox="1">
            <a:spLocks/>
          </p:cNvSpPr>
          <p:nvPr/>
        </p:nvSpPr>
        <p:spPr bwMode="auto">
          <a:xfrm>
            <a:off x="270933" y="473034"/>
            <a:ext cx="8644467" cy="10780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a:lstStyle>
          <a:p>
            <a:pPr defTabSz="914400">
              <a:lnSpc>
                <a:spcPct val="80000"/>
              </a:lnSpc>
            </a:pPr>
            <a:r>
              <a:rPr lang="en-US" sz="3600" dirty="0"/>
              <a:t>Characteristics of Effective Employee Safety Reporting</a:t>
            </a:r>
          </a:p>
        </p:txBody>
      </p:sp>
    </p:spTree>
    <p:extLst>
      <p:ext uri="{BB962C8B-B14F-4D97-AF65-F5344CB8AC3E}">
        <p14:creationId xmlns:p14="http://schemas.microsoft.com/office/powerpoint/2010/main" val="1376436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9075" y="593764"/>
            <a:ext cx="8568047" cy="1330037"/>
          </a:xfrm>
        </p:spPr>
        <p:txBody>
          <a:bodyPr anchor="t"/>
          <a:lstStyle/>
          <a:p>
            <a:pPr>
              <a:lnSpc>
                <a:spcPct val="85000"/>
              </a:lnSpc>
            </a:pPr>
            <a:r>
              <a:rPr lang="en-US" sz="3600" dirty="0">
                <a:ea typeface="Arial Unicode MS" panose="020B0604020202020204" pitchFamily="34" charset="-128"/>
                <a:cs typeface="Arial Unicode MS" panose="020B0604020202020204" pitchFamily="34" charset="-128"/>
              </a:rPr>
              <a:t>How does a transit agency increase voluntary employee safety reporting?</a:t>
            </a:r>
            <a:br>
              <a:rPr lang="en-US" sz="3600" dirty="0">
                <a:ea typeface="Arial Unicode MS" panose="020B0604020202020204" pitchFamily="34" charset="-128"/>
                <a:cs typeface="Arial Unicode MS" panose="020B0604020202020204" pitchFamily="34" charset="-128"/>
              </a:rPr>
            </a:br>
            <a:br>
              <a:rPr lang="en-US" sz="3600" dirty="0">
                <a:latin typeface="Gill Sans MT" panose="020B0502020104020203" pitchFamily="34" charset="0"/>
              </a:rPr>
            </a:br>
            <a:endParaRPr lang="en-US" dirty="0">
              <a:solidFill>
                <a:schemeClr val="tx1"/>
              </a:solidFill>
              <a:latin typeface="Gill Sans MT" panose="020B0502020104020203" pitchFamily="34" charset="0"/>
              <a:ea typeface="+mn-ea"/>
              <a:cs typeface="+mn-cs"/>
            </a:endParaRPr>
          </a:p>
        </p:txBody>
      </p:sp>
      <p:sp>
        <p:nvSpPr>
          <p:cNvPr id="6" name="Rectangle 5"/>
          <p:cNvSpPr/>
          <p:nvPr/>
        </p:nvSpPr>
        <p:spPr>
          <a:xfrm>
            <a:off x="457200" y="1992813"/>
            <a:ext cx="7995424" cy="1499623"/>
          </a:xfrm>
          <a:prstGeom prst="rect">
            <a:avLst/>
          </a:prstGeom>
          <a:solidFill>
            <a:schemeClr val="bg2">
              <a:lumMod val="40000"/>
              <a:lumOff val="60000"/>
            </a:schemeClr>
          </a:solid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5000"/>
              </a:lnSpc>
            </a:pPr>
            <a:r>
              <a:rPr lang="en-US" sz="3200" b="1" i="1" dirty="0">
                <a:solidFill>
                  <a:schemeClr val="tx1"/>
                </a:solidFill>
                <a:latin typeface="Gill Sans MT" panose="020B0502020104020203" pitchFamily="34" charset="0"/>
              </a:rPr>
              <a:t>Challenge – </a:t>
            </a:r>
            <a:r>
              <a:rPr lang="en-US" sz="3200" dirty="0">
                <a:solidFill>
                  <a:schemeClr val="tx1"/>
                </a:solidFill>
                <a:latin typeface="Gill Sans MT" panose="020B0502020104020203" pitchFamily="34" charset="0"/>
              </a:rPr>
              <a:t>Employees will not voluntarily share information if they feel it could lead to a negative outcome </a:t>
            </a:r>
          </a:p>
        </p:txBody>
      </p:sp>
      <p:sp>
        <p:nvSpPr>
          <p:cNvPr id="8" name="Rectangle 7"/>
          <p:cNvSpPr/>
          <p:nvPr/>
        </p:nvSpPr>
        <p:spPr>
          <a:xfrm>
            <a:off x="2294626" y="4234549"/>
            <a:ext cx="6157997" cy="1469571"/>
          </a:xfrm>
          <a:prstGeom prst="rect">
            <a:avLst/>
          </a:prstGeom>
          <a:solidFill>
            <a:schemeClr val="bg2">
              <a:lumMod val="40000"/>
              <a:lumOff val="60000"/>
            </a:schemeClr>
          </a:solid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5000"/>
              </a:lnSpc>
            </a:pPr>
            <a:r>
              <a:rPr lang="en-US" sz="3200" b="1" i="1" dirty="0">
                <a:solidFill>
                  <a:schemeClr val="tx1"/>
                </a:solidFill>
                <a:latin typeface="Gill Sans MT" panose="020B0502020104020203" pitchFamily="34" charset="0"/>
              </a:rPr>
              <a:t>Solution</a:t>
            </a:r>
            <a:r>
              <a:rPr lang="en-US" sz="3200" dirty="0">
                <a:solidFill>
                  <a:schemeClr val="tx1"/>
                </a:solidFill>
                <a:latin typeface="Gill Sans MT" panose="020B0502020104020203" pitchFamily="34" charset="0"/>
              </a:rPr>
              <a:t> </a:t>
            </a:r>
            <a:r>
              <a:rPr lang="en-US" sz="3200" b="1" dirty="0">
                <a:solidFill>
                  <a:schemeClr val="tx1"/>
                </a:solidFill>
                <a:latin typeface="Gill Sans MT" panose="020B0502020104020203" pitchFamily="34" charset="0"/>
              </a:rPr>
              <a:t>–</a:t>
            </a:r>
            <a:r>
              <a:rPr lang="en-US" sz="3200" dirty="0">
                <a:solidFill>
                  <a:schemeClr val="tx1"/>
                </a:solidFill>
                <a:latin typeface="Gill Sans MT" panose="020B0502020104020203" pitchFamily="34" charset="0"/>
              </a:rPr>
              <a:t> Reduce incentives not to report and increase incentives </a:t>
            </a:r>
            <a:r>
              <a:rPr lang="en-US" sz="3200">
                <a:solidFill>
                  <a:schemeClr val="tx1"/>
                </a:solidFill>
                <a:latin typeface="Gill Sans MT" panose="020B0502020104020203" pitchFamily="34" charset="0"/>
              </a:rPr>
              <a:t>to report</a:t>
            </a:r>
            <a:endParaRPr lang="en-US" sz="3200" dirty="0">
              <a:solidFill>
                <a:schemeClr val="tx1"/>
              </a:solidFill>
              <a:latin typeface="Gill Sans MT" panose="020B0502020104020203"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265" y="3271716"/>
            <a:ext cx="1585002" cy="2947549"/>
          </a:xfrm>
          <a:prstGeom prst="rect">
            <a:avLst/>
          </a:prstGeom>
        </p:spPr>
      </p:pic>
    </p:spTree>
    <p:extLst>
      <p:ext uri="{BB962C8B-B14F-4D97-AF65-F5344CB8AC3E}">
        <p14:creationId xmlns:p14="http://schemas.microsoft.com/office/powerpoint/2010/main" val="340420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79075" y="1705265"/>
            <a:ext cx="4902526" cy="43245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lstStyle/>
          <a:p>
            <a:pPr>
              <a:lnSpc>
                <a:spcPct val="85000"/>
              </a:lnSpc>
              <a:spcAft>
                <a:spcPts val="1800"/>
              </a:spcAft>
            </a:pPr>
            <a:r>
              <a:rPr lang="en-US" sz="2800" b="1" i="1" dirty="0">
                <a:solidFill>
                  <a:schemeClr val="tx1"/>
                </a:solidFill>
                <a:latin typeface="Gill Sans MT" panose="020B0502020104020203" pitchFamily="34" charset="0"/>
              </a:rPr>
              <a:t>Why don’t employees report?</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Not that important</a:t>
            </a:r>
          </a:p>
        </p:txBody>
      </p:sp>
      <p:sp>
        <p:nvSpPr>
          <p:cNvPr id="3" name="Title 2"/>
          <p:cNvSpPr>
            <a:spLocks noGrp="1"/>
          </p:cNvSpPr>
          <p:nvPr>
            <p:ph type="title"/>
          </p:nvPr>
        </p:nvSpPr>
        <p:spPr>
          <a:xfrm>
            <a:off x="279075" y="488597"/>
            <a:ext cx="8568047" cy="1330037"/>
          </a:xfrm>
        </p:spPr>
        <p:txBody>
          <a:bodyPr anchor="t"/>
          <a:lstStyle/>
          <a:p>
            <a:pPr>
              <a:lnSpc>
                <a:spcPct val="85000"/>
              </a:lnSpc>
            </a:pPr>
            <a:r>
              <a:rPr lang="en-US" sz="3400" dirty="0">
                <a:ea typeface="Arial Unicode MS" panose="020B0604020202020204" pitchFamily="34" charset="-128"/>
                <a:cs typeface="Arial Unicode MS" panose="020B0604020202020204" pitchFamily="34" charset="-128"/>
              </a:rPr>
              <a:t>How does a transit agency increase voluntary employee safety reporting?</a:t>
            </a:r>
            <a:br>
              <a:rPr lang="en-US" sz="3600" dirty="0">
                <a:ea typeface="Arial Unicode MS" panose="020B0604020202020204" pitchFamily="34" charset="-128"/>
                <a:cs typeface="Arial Unicode MS" panose="020B0604020202020204" pitchFamily="34" charset="-128"/>
              </a:rPr>
            </a:br>
            <a:endParaRPr lang="en-US" dirty="0">
              <a:solidFill>
                <a:schemeClr val="tx1"/>
              </a:solidFill>
              <a:ea typeface="Arial Unicode MS" panose="020B0604020202020204" pitchFamily="34" charset="-128"/>
              <a:cs typeface="Arial Unicode MS" panose="020B0604020202020204" pitchFamily="34" charset="-128"/>
            </a:endParaRPr>
          </a:p>
        </p:txBody>
      </p:sp>
      <p:grpSp>
        <p:nvGrpSpPr>
          <p:cNvPr id="5" name="Group 4"/>
          <p:cNvGrpSpPr/>
          <p:nvPr/>
        </p:nvGrpSpPr>
        <p:grpSpPr>
          <a:xfrm>
            <a:off x="3962400" y="1724332"/>
            <a:ext cx="4757057" cy="4324599"/>
            <a:chOff x="3962400" y="1724332"/>
            <a:chExt cx="4757057" cy="4324599"/>
          </a:xfrm>
        </p:grpSpPr>
        <p:sp>
          <p:nvSpPr>
            <p:cNvPr id="2" name="Rectangle 1"/>
            <p:cNvSpPr/>
            <p:nvPr/>
          </p:nvSpPr>
          <p:spPr>
            <a:xfrm>
              <a:off x="5671457" y="1724332"/>
              <a:ext cx="3048000" cy="4324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t"/>
            <a:lstStyle/>
            <a:p>
              <a:pPr lvl="0">
                <a:lnSpc>
                  <a:spcPct val="85000"/>
                </a:lnSpc>
                <a:spcAft>
                  <a:spcPts val="1800"/>
                </a:spcAft>
              </a:pPr>
              <a:r>
                <a:rPr lang="en-US" sz="2600" b="1" dirty="0">
                  <a:solidFill>
                    <a:prstClr val="black"/>
                  </a:solidFill>
                  <a:latin typeface="Gill Sans MT" panose="020B0502020104020203" pitchFamily="34" charset="0"/>
                </a:rPr>
                <a:t>Change Incentives to Report</a:t>
              </a:r>
            </a:p>
            <a:p>
              <a:pPr marL="228600" lvl="0" indent="-228600">
                <a:lnSpc>
                  <a:spcPct val="85000"/>
                </a:lnSpc>
                <a:spcAft>
                  <a:spcPts val="1800"/>
                </a:spcAft>
                <a:buFont typeface="Arial" panose="020B0604020202020204" pitchFamily="34" charset="0"/>
                <a:buChar char="•"/>
              </a:pPr>
              <a:r>
                <a:rPr lang="en-US" sz="2600" dirty="0">
                  <a:solidFill>
                    <a:prstClr val="black"/>
                  </a:solidFill>
                  <a:latin typeface="Gill Sans MT" panose="020B0502020104020203" pitchFamily="34" charset="0"/>
                </a:rPr>
                <a:t>Demonstrate that reporting is valued</a:t>
              </a:r>
            </a:p>
            <a:p>
              <a:pPr marL="228600" indent="-228600">
                <a:lnSpc>
                  <a:spcPct val="85000"/>
                </a:lnSpc>
                <a:spcAft>
                  <a:spcPts val="1800"/>
                </a:spcAft>
                <a:buFont typeface="Arial" panose="020B0604020202020204" pitchFamily="34" charset="0"/>
                <a:buChar char="•"/>
              </a:pPr>
              <a:r>
                <a:rPr lang="en-US" sz="2600" dirty="0">
                  <a:solidFill>
                    <a:prstClr val="black"/>
                  </a:solidFill>
                  <a:latin typeface="Gill Sans MT" panose="020B0502020104020203" pitchFamily="34" charset="0"/>
                </a:rPr>
                <a:t>Clarify what’s important</a:t>
              </a:r>
            </a:p>
            <a:p>
              <a:pPr marL="228600" indent="-228600">
                <a:lnSpc>
                  <a:spcPct val="85000"/>
                </a:lnSpc>
                <a:spcAft>
                  <a:spcPts val="1800"/>
                </a:spcAft>
                <a:buFont typeface="Arial" panose="020B0604020202020204" pitchFamily="34" charset="0"/>
                <a:buChar char="•"/>
              </a:pPr>
              <a:r>
                <a:rPr lang="en-US" sz="2600" dirty="0">
                  <a:solidFill>
                    <a:prstClr val="black"/>
                  </a:solidFill>
                  <a:latin typeface="Gill Sans MT" panose="020B0502020104020203" pitchFamily="34" charset="0"/>
                </a:rPr>
                <a:t>Empower employees</a:t>
              </a:r>
            </a:p>
          </p:txBody>
        </p:sp>
        <p:sp>
          <p:nvSpPr>
            <p:cNvPr id="4" name="Left Arrow 3"/>
            <p:cNvSpPr/>
            <p:nvPr/>
          </p:nvSpPr>
          <p:spPr>
            <a:xfrm>
              <a:off x="3962400" y="2481944"/>
              <a:ext cx="1709057" cy="576942"/>
            </a:xfrm>
            <a:prstGeom prst="leftArrow">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95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9075" y="501423"/>
            <a:ext cx="8568047" cy="1330037"/>
          </a:xfrm>
        </p:spPr>
        <p:txBody>
          <a:bodyPr anchor="t"/>
          <a:lstStyle/>
          <a:p>
            <a:pPr>
              <a:lnSpc>
                <a:spcPct val="85000"/>
              </a:lnSpc>
            </a:pPr>
            <a:r>
              <a:rPr lang="en-US" sz="3400" dirty="0">
                <a:ea typeface="Arial Unicode MS" panose="020B0604020202020204" pitchFamily="34" charset="-128"/>
                <a:cs typeface="Arial Unicode MS" panose="020B0604020202020204" pitchFamily="34" charset="-128"/>
              </a:rPr>
              <a:t>How does a transit agency increase voluntary employee safety reporting?</a:t>
            </a:r>
            <a:br>
              <a:rPr lang="en-US" sz="3600" dirty="0">
                <a:ea typeface="Arial Unicode MS" panose="020B0604020202020204" pitchFamily="34" charset="-128"/>
                <a:cs typeface="Arial Unicode MS" panose="020B0604020202020204" pitchFamily="34" charset="-128"/>
              </a:rPr>
            </a:br>
            <a:br>
              <a:rPr lang="en-US" sz="3600" dirty="0">
                <a:ea typeface="Arial Unicode MS" panose="020B0604020202020204" pitchFamily="34" charset="-128"/>
                <a:cs typeface="Arial Unicode MS" panose="020B0604020202020204" pitchFamily="34" charset="-128"/>
              </a:rPr>
            </a:br>
            <a:br>
              <a:rPr lang="en-US" sz="3600" dirty="0">
                <a:latin typeface="Gill Sans MT" panose="020B0502020104020203" pitchFamily="34" charset="0"/>
              </a:rPr>
            </a:br>
            <a:endParaRPr lang="en-US" dirty="0">
              <a:solidFill>
                <a:schemeClr val="tx1"/>
              </a:solidFill>
              <a:latin typeface="Gill Sans MT" panose="020B0502020104020203" pitchFamily="34" charset="0"/>
              <a:ea typeface="+mn-ea"/>
              <a:cs typeface="+mn-cs"/>
            </a:endParaRPr>
          </a:p>
        </p:txBody>
      </p:sp>
      <p:sp>
        <p:nvSpPr>
          <p:cNvPr id="6" name="Rectangle 5"/>
          <p:cNvSpPr/>
          <p:nvPr/>
        </p:nvSpPr>
        <p:spPr>
          <a:xfrm>
            <a:off x="279075" y="1648182"/>
            <a:ext cx="4902526" cy="43245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lstStyle/>
          <a:p>
            <a:pPr>
              <a:lnSpc>
                <a:spcPct val="85000"/>
              </a:lnSpc>
              <a:spcAft>
                <a:spcPts val="1800"/>
              </a:spcAft>
            </a:pPr>
            <a:r>
              <a:rPr lang="en-US" sz="2800" b="1" i="1" dirty="0">
                <a:solidFill>
                  <a:schemeClr val="tx1"/>
                </a:solidFill>
                <a:latin typeface="Gill Sans MT" panose="020B0502020104020203" pitchFamily="34" charset="0"/>
              </a:rPr>
              <a:t>Why don’t employees report?</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Not that important</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Affects team’s safety record</a:t>
            </a:r>
          </a:p>
        </p:txBody>
      </p:sp>
      <p:grpSp>
        <p:nvGrpSpPr>
          <p:cNvPr id="5" name="Group 4"/>
          <p:cNvGrpSpPr/>
          <p:nvPr/>
        </p:nvGrpSpPr>
        <p:grpSpPr>
          <a:xfrm>
            <a:off x="4980214" y="1648182"/>
            <a:ext cx="3739243" cy="4324599"/>
            <a:chOff x="4980214" y="1814943"/>
            <a:chExt cx="3739243" cy="4324599"/>
          </a:xfrm>
        </p:grpSpPr>
        <p:sp>
          <p:nvSpPr>
            <p:cNvPr id="2" name="Rectangle 1"/>
            <p:cNvSpPr/>
            <p:nvPr/>
          </p:nvSpPr>
          <p:spPr>
            <a:xfrm>
              <a:off x="5671457" y="1814943"/>
              <a:ext cx="3048000" cy="4324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t"/>
            <a:lstStyle/>
            <a:p>
              <a:pPr lvl="0">
                <a:lnSpc>
                  <a:spcPct val="85000"/>
                </a:lnSpc>
                <a:spcAft>
                  <a:spcPts val="1800"/>
                </a:spcAft>
              </a:pPr>
              <a:r>
                <a:rPr lang="en-US" sz="2600" b="1" dirty="0">
                  <a:solidFill>
                    <a:prstClr val="black"/>
                  </a:solidFill>
                  <a:latin typeface="Gill Sans MT" panose="020B0502020104020203" pitchFamily="34" charset="0"/>
                </a:rPr>
                <a:t>Change Incentives to Report</a:t>
              </a:r>
            </a:p>
            <a:p>
              <a:pPr marL="228600" lvl="0" indent="-228600">
                <a:lnSpc>
                  <a:spcPct val="85000"/>
                </a:lnSpc>
                <a:spcAft>
                  <a:spcPts val="1800"/>
                </a:spcAft>
                <a:buFont typeface="Arial" panose="020B0604020202020204" pitchFamily="34" charset="0"/>
                <a:buChar char="•"/>
              </a:pPr>
              <a:r>
                <a:rPr lang="en-US" sz="2600" dirty="0">
                  <a:solidFill>
                    <a:prstClr val="black"/>
                  </a:solidFill>
                  <a:latin typeface="Gill Sans MT" panose="020B0502020104020203" pitchFamily="34" charset="0"/>
                </a:rPr>
                <a:t>Prioritize an accurate safety risk picture </a:t>
              </a:r>
            </a:p>
            <a:p>
              <a:pPr marL="228600" indent="-228600">
                <a:lnSpc>
                  <a:spcPct val="85000"/>
                </a:lnSpc>
                <a:spcAft>
                  <a:spcPts val="1800"/>
                </a:spcAft>
                <a:buFont typeface="Arial" panose="020B0604020202020204" pitchFamily="34" charset="0"/>
                <a:buChar char="•"/>
              </a:pPr>
              <a:r>
                <a:rPr lang="en-US" sz="2600" dirty="0">
                  <a:solidFill>
                    <a:prstClr val="black"/>
                  </a:solidFill>
                  <a:latin typeface="Gill Sans MT" panose="020B0502020104020203" pitchFamily="34" charset="0"/>
                </a:rPr>
                <a:t>Emphasize benefits for safety, not safety record</a:t>
              </a:r>
            </a:p>
          </p:txBody>
        </p:sp>
        <p:sp>
          <p:nvSpPr>
            <p:cNvPr id="4" name="Left Arrow 3"/>
            <p:cNvSpPr/>
            <p:nvPr/>
          </p:nvSpPr>
          <p:spPr>
            <a:xfrm>
              <a:off x="4980214" y="3042557"/>
              <a:ext cx="800100" cy="576942"/>
            </a:xfrm>
            <a:prstGeom prst="leftArrow">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5947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9075" y="1686665"/>
            <a:ext cx="4902526" cy="43245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lstStyle/>
          <a:p>
            <a:pPr>
              <a:lnSpc>
                <a:spcPct val="85000"/>
              </a:lnSpc>
              <a:spcAft>
                <a:spcPts val="1800"/>
              </a:spcAft>
            </a:pPr>
            <a:r>
              <a:rPr lang="en-US" sz="2800" b="1" i="1" dirty="0">
                <a:solidFill>
                  <a:schemeClr val="tx1"/>
                </a:solidFill>
                <a:latin typeface="Gill Sans MT" panose="020B0502020104020203" pitchFamily="34" charset="0"/>
              </a:rPr>
              <a:t>Why don’t employees report?</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Not that important</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Affects team’s safety record</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Nothing would be done to fix it</a:t>
            </a:r>
          </a:p>
        </p:txBody>
      </p:sp>
      <p:sp>
        <p:nvSpPr>
          <p:cNvPr id="3" name="Title 2"/>
          <p:cNvSpPr>
            <a:spLocks noGrp="1"/>
          </p:cNvSpPr>
          <p:nvPr>
            <p:ph type="title"/>
          </p:nvPr>
        </p:nvSpPr>
        <p:spPr>
          <a:xfrm>
            <a:off x="279075" y="484905"/>
            <a:ext cx="8568047" cy="1330037"/>
          </a:xfrm>
        </p:spPr>
        <p:txBody>
          <a:bodyPr anchor="t"/>
          <a:lstStyle/>
          <a:p>
            <a:pPr>
              <a:lnSpc>
                <a:spcPct val="85000"/>
              </a:lnSpc>
            </a:pPr>
            <a:r>
              <a:rPr lang="en-US" sz="3400" dirty="0">
                <a:ea typeface="Arial Unicode MS" panose="020B0604020202020204" pitchFamily="34" charset="-128"/>
                <a:cs typeface="Arial Unicode MS" panose="020B0604020202020204" pitchFamily="34" charset="-128"/>
              </a:rPr>
              <a:t>How does a transit agency increase voluntary employee safety reporting?</a:t>
            </a:r>
            <a:br>
              <a:rPr lang="en-US" sz="3400" dirty="0">
                <a:ea typeface="Arial Unicode MS" panose="020B0604020202020204" pitchFamily="34" charset="-128"/>
                <a:cs typeface="Arial Unicode MS" panose="020B0604020202020204" pitchFamily="34" charset="-128"/>
              </a:rPr>
            </a:br>
            <a:br>
              <a:rPr lang="en-US" sz="3600" dirty="0">
                <a:latin typeface="Gill Sans MT" panose="020B0502020104020203" pitchFamily="34" charset="0"/>
              </a:rPr>
            </a:br>
            <a:endParaRPr lang="en-US" dirty="0">
              <a:solidFill>
                <a:schemeClr val="tx1"/>
              </a:solidFill>
              <a:latin typeface="Gill Sans MT" panose="020B0502020104020203" pitchFamily="34" charset="0"/>
              <a:ea typeface="+mn-ea"/>
              <a:cs typeface="+mn-cs"/>
            </a:endParaRPr>
          </a:p>
        </p:txBody>
      </p:sp>
      <p:grpSp>
        <p:nvGrpSpPr>
          <p:cNvPr id="5" name="Group 4"/>
          <p:cNvGrpSpPr/>
          <p:nvPr/>
        </p:nvGrpSpPr>
        <p:grpSpPr>
          <a:xfrm>
            <a:off x="5018072" y="1686665"/>
            <a:ext cx="3829050" cy="4324599"/>
            <a:chOff x="4890407" y="1814943"/>
            <a:chExt cx="3829050" cy="4324599"/>
          </a:xfrm>
        </p:grpSpPr>
        <p:sp>
          <p:nvSpPr>
            <p:cNvPr id="2" name="Rectangle 1"/>
            <p:cNvSpPr/>
            <p:nvPr/>
          </p:nvSpPr>
          <p:spPr>
            <a:xfrm>
              <a:off x="5671457" y="1814943"/>
              <a:ext cx="3048000" cy="4324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t"/>
            <a:lstStyle/>
            <a:p>
              <a:pPr lvl="0">
                <a:lnSpc>
                  <a:spcPct val="85000"/>
                </a:lnSpc>
                <a:spcAft>
                  <a:spcPts val="1800"/>
                </a:spcAft>
              </a:pPr>
              <a:r>
                <a:rPr lang="en-US" sz="2600" b="1" dirty="0">
                  <a:solidFill>
                    <a:prstClr val="black"/>
                  </a:solidFill>
                  <a:latin typeface="Gill Sans MT" panose="020B0502020104020203" pitchFamily="34" charset="0"/>
                </a:rPr>
                <a:t>Change Incentives to Report</a:t>
              </a:r>
            </a:p>
            <a:p>
              <a:pPr marL="228600" lvl="0" indent="-228600">
                <a:lnSpc>
                  <a:spcPct val="85000"/>
                </a:lnSpc>
                <a:spcAft>
                  <a:spcPts val="1800"/>
                </a:spcAft>
                <a:buFont typeface="Arial" panose="020B0604020202020204" pitchFamily="34" charset="0"/>
                <a:buChar char="•"/>
              </a:pPr>
              <a:r>
                <a:rPr lang="en-US" sz="2600" dirty="0">
                  <a:solidFill>
                    <a:prstClr val="black"/>
                  </a:solidFill>
                  <a:latin typeface="Gill Sans MT" panose="020B0502020104020203" pitchFamily="34" charset="0"/>
                </a:rPr>
                <a:t>Evaluate each report</a:t>
              </a:r>
            </a:p>
            <a:p>
              <a:pPr marL="228600" indent="-228600">
                <a:lnSpc>
                  <a:spcPct val="85000"/>
                </a:lnSpc>
                <a:spcAft>
                  <a:spcPts val="1800"/>
                </a:spcAft>
                <a:buFont typeface="Arial" panose="020B0604020202020204" pitchFamily="34" charset="0"/>
                <a:buChar char="•"/>
              </a:pPr>
              <a:r>
                <a:rPr lang="en-US" sz="2600" dirty="0">
                  <a:solidFill>
                    <a:prstClr val="black"/>
                  </a:solidFill>
                  <a:latin typeface="Gill Sans MT" panose="020B0502020104020203" pitchFamily="34" charset="0"/>
                </a:rPr>
                <a:t>Follow up and show what was done as a result of reporting</a:t>
              </a:r>
            </a:p>
          </p:txBody>
        </p:sp>
        <p:sp>
          <p:nvSpPr>
            <p:cNvPr id="4" name="Left Arrow 3"/>
            <p:cNvSpPr/>
            <p:nvPr/>
          </p:nvSpPr>
          <p:spPr>
            <a:xfrm>
              <a:off x="4890407" y="3688771"/>
              <a:ext cx="955222" cy="576942"/>
            </a:xfrm>
            <a:prstGeom prst="leftArrow">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5989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9179" y="1676395"/>
            <a:ext cx="4902526" cy="43245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lstStyle/>
          <a:p>
            <a:pPr>
              <a:lnSpc>
                <a:spcPct val="85000"/>
              </a:lnSpc>
              <a:spcAft>
                <a:spcPts val="1800"/>
              </a:spcAft>
            </a:pPr>
            <a:r>
              <a:rPr lang="en-US" sz="2800" b="1" i="1" dirty="0">
                <a:solidFill>
                  <a:schemeClr val="tx1"/>
                </a:solidFill>
                <a:latin typeface="Gill Sans MT" panose="020B0502020104020203" pitchFamily="34" charset="0"/>
              </a:rPr>
              <a:t>Why don’t employees report?</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Not that important</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Affects team’s safety record</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Nothing would be done to fix it</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Blame for incident</a:t>
            </a:r>
          </a:p>
          <a:p>
            <a:pPr marL="457200" indent="-457200">
              <a:lnSpc>
                <a:spcPct val="85000"/>
              </a:lnSpc>
              <a:spcAft>
                <a:spcPts val="1800"/>
              </a:spcAft>
              <a:buFont typeface="Arial" panose="020B0604020202020204" pitchFamily="34" charset="0"/>
              <a:buChar char="•"/>
            </a:pPr>
            <a:r>
              <a:rPr lang="en-US" sz="2800" dirty="0">
                <a:solidFill>
                  <a:schemeClr val="tx1"/>
                </a:solidFill>
                <a:latin typeface="Gill Sans MT" panose="020B0502020104020203" pitchFamily="34" charset="0"/>
              </a:rPr>
              <a:t>Treated or disciplined unfairly</a:t>
            </a:r>
          </a:p>
        </p:txBody>
      </p:sp>
      <p:sp>
        <p:nvSpPr>
          <p:cNvPr id="3" name="Title 2"/>
          <p:cNvSpPr>
            <a:spLocks noGrp="1"/>
          </p:cNvSpPr>
          <p:nvPr>
            <p:ph type="title"/>
          </p:nvPr>
        </p:nvSpPr>
        <p:spPr>
          <a:xfrm>
            <a:off x="279075" y="478316"/>
            <a:ext cx="8568047" cy="1082632"/>
          </a:xfrm>
        </p:spPr>
        <p:txBody>
          <a:bodyPr anchor="t"/>
          <a:lstStyle/>
          <a:p>
            <a:pPr>
              <a:lnSpc>
                <a:spcPct val="85000"/>
              </a:lnSpc>
            </a:pPr>
            <a:r>
              <a:rPr lang="en-US" sz="3400" dirty="0">
                <a:ea typeface="Arial Unicode MS" panose="020B0604020202020204" pitchFamily="34" charset="-128"/>
                <a:cs typeface="Arial Unicode MS" panose="020B0604020202020204" pitchFamily="34" charset="-128"/>
              </a:rPr>
              <a:t>How does a transit agency increase voluntary employee safety reporting?</a:t>
            </a:r>
            <a:br>
              <a:rPr lang="en-US" sz="3400" dirty="0">
                <a:ea typeface="Arial Unicode MS" panose="020B0604020202020204" pitchFamily="34" charset="-128"/>
                <a:cs typeface="Arial Unicode MS" panose="020B0604020202020204" pitchFamily="34" charset="-128"/>
              </a:rPr>
            </a:br>
            <a:br>
              <a:rPr lang="en-US" sz="3600" dirty="0">
                <a:ea typeface="Arial Unicode MS" panose="020B0604020202020204" pitchFamily="34" charset="-128"/>
                <a:cs typeface="Arial Unicode MS" panose="020B0604020202020204" pitchFamily="34" charset="-128"/>
              </a:rPr>
            </a:br>
            <a:endParaRPr lang="en-US" dirty="0">
              <a:solidFill>
                <a:schemeClr val="tx1"/>
              </a:solidFill>
              <a:ea typeface="Arial Unicode MS" panose="020B0604020202020204" pitchFamily="34" charset="-128"/>
              <a:cs typeface="Arial Unicode MS" panose="020B0604020202020204" pitchFamily="34" charset="-128"/>
            </a:endParaRPr>
          </a:p>
        </p:txBody>
      </p:sp>
      <p:grpSp>
        <p:nvGrpSpPr>
          <p:cNvPr id="5" name="Group 4"/>
          <p:cNvGrpSpPr/>
          <p:nvPr/>
        </p:nvGrpSpPr>
        <p:grpSpPr>
          <a:xfrm>
            <a:off x="4351322" y="1650739"/>
            <a:ext cx="4495800" cy="4324599"/>
            <a:chOff x="4288972" y="1895634"/>
            <a:chExt cx="4495800" cy="4324599"/>
          </a:xfrm>
        </p:grpSpPr>
        <p:sp>
          <p:nvSpPr>
            <p:cNvPr id="2" name="Rectangle 1"/>
            <p:cNvSpPr/>
            <p:nvPr/>
          </p:nvSpPr>
          <p:spPr>
            <a:xfrm>
              <a:off x="5736772" y="1895634"/>
              <a:ext cx="3048000" cy="4324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t"/>
            <a:lstStyle/>
            <a:p>
              <a:pPr lvl="0">
                <a:lnSpc>
                  <a:spcPct val="85000"/>
                </a:lnSpc>
                <a:spcAft>
                  <a:spcPts val="1800"/>
                </a:spcAft>
              </a:pPr>
              <a:r>
                <a:rPr lang="en-US" sz="2600" b="1" dirty="0">
                  <a:solidFill>
                    <a:prstClr val="black"/>
                  </a:solidFill>
                  <a:latin typeface="Gill Sans MT" panose="020B0502020104020203" pitchFamily="34" charset="0"/>
                </a:rPr>
                <a:t>Change Incentives to Report</a:t>
              </a:r>
            </a:p>
            <a:p>
              <a:pPr marL="228600" indent="-228600">
                <a:lnSpc>
                  <a:spcPct val="85000"/>
                </a:lnSpc>
                <a:spcAft>
                  <a:spcPts val="1800"/>
                </a:spcAft>
                <a:buFont typeface="Arial" panose="020B0604020202020204" pitchFamily="34" charset="0"/>
                <a:buChar char="•"/>
              </a:pPr>
              <a:r>
                <a:rPr lang="en-US" sz="2600" dirty="0">
                  <a:solidFill>
                    <a:prstClr val="black"/>
                  </a:solidFill>
                  <a:latin typeface="Gill Sans MT" panose="020B0502020104020203" pitchFamily="34" charset="0"/>
                </a:rPr>
                <a:t>Balance learning and accountability</a:t>
              </a:r>
            </a:p>
            <a:p>
              <a:pPr marL="228600" lvl="0" indent="-228600">
                <a:lnSpc>
                  <a:spcPct val="85000"/>
                </a:lnSpc>
                <a:spcAft>
                  <a:spcPts val="1800"/>
                </a:spcAft>
                <a:buFont typeface="Arial" panose="020B0604020202020204" pitchFamily="34" charset="0"/>
                <a:buChar char="•"/>
              </a:pPr>
              <a:r>
                <a:rPr lang="en-US" sz="2600" dirty="0">
                  <a:solidFill>
                    <a:prstClr val="black"/>
                  </a:solidFill>
                  <a:latin typeface="Gill Sans MT" panose="020B0502020104020203" pitchFamily="34" charset="0"/>
                </a:rPr>
                <a:t>Be consistent – set &amp; follow clear guidelines for unacceptable behavior</a:t>
              </a:r>
            </a:p>
          </p:txBody>
        </p:sp>
        <p:sp>
          <p:nvSpPr>
            <p:cNvPr id="4" name="Left Arrow 3"/>
            <p:cNvSpPr/>
            <p:nvPr/>
          </p:nvSpPr>
          <p:spPr>
            <a:xfrm>
              <a:off x="4288972" y="4947556"/>
              <a:ext cx="1447800" cy="576942"/>
            </a:xfrm>
            <a:prstGeom prst="leftArrow">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flipV="1">
            <a:off x="279075" y="6495691"/>
            <a:ext cx="919997"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601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0605" y="503970"/>
            <a:ext cx="8568047" cy="1330037"/>
          </a:xfrm>
        </p:spPr>
        <p:txBody>
          <a:bodyPr anchor="t"/>
          <a:lstStyle/>
          <a:p>
            <a:pPr>
              <a:lnSpc>
                <a:spcPct val="85000"/>
              </a:lnSpc>
            </a:pPr>
            <a:r>
              <a:rPr lang="en-US" sz="3400" dirty="0">
                <a:ea typeface="Arial Unicode MS" panose="020B0604020202020204" pitchFamily="34" charset="-128"/>
                <a:cs typeface="Arial Unicode MS" panose="020B0604020202020204" pitchFamily="34" charset="-128"/>
              </a:rPr>
              <a:t>How does a transit agency increase voluntary employee safety reporting?</a:t>
            </a:r>
            <a:br>
              <a:rPr lang="en-US" sz="3400" dirty="0">
                <a:ea typeface="Arial Unicode MS" panose="020B0604020202020204" pitchFamily="34" charset="-128"/>
                <a:cs typeface="Arial Unicode MS" panose="020B0604020202020204" pitchFamily="34" charset="-128"/>
              </a:rPr>
            </a:br>
            <a:br>
              <a:rPr lang="en-US" sz="3600" dirty="0">
                <a:ea typeface="Arial Unicode MS" panose="020B0604020202020204" pitchFamily="34" charset="-128"/>
                <a:cs typeface="Arial Unicode MS" panose="020B0604020202020204" pitchFamily="34" charset="-128"/>
              </a:rPr>
            </a:br>
            <a:br>
              <a:rPr lang="en-US" sz="3600" dirty="0">
                <a:ea typeface="Arial Unicode MS" panose="020B0604020202020204" pitchFamily="34" charset="-128"/>
                <a:cs typeface="Arial Unicode MS" panose="020B0604020202020204" pitchFamily="34" charset="-128"/>
              </a:rPr>
            </a:br>
            <a:endParaRPr lang="en-US" dirty="0">
              <a:solidFill>
                <a:schemeClr val="tx1"/>
              </a:solidFill>
              <a:ea typeface="Arial Unicode MS" panose="020B0604020202020204" pitchFamily="34" charset="-128"/>
              <a:cs typeface="Arial Unicode MS" panose="020B0604020202020204" pitchFamily="34" charset="-128"/>
            </a:endParaRPr>
          </a:p>
        </p:txBody>
      </p:sp>
      <p:graphicFrame>
        <p:nvGraphicFramePr>
          <p:cNvPr id="7" name="Table 6"/>
          <p:cNvGraphicFramePr>
            <a:graphicFrameLocks noGrp="1"/>
          </p:cNvGraphicFramePr>
          <p:nvPr>
            <p:extLst>
              <p:ext uri="{D42A27DB-BD31-4B8C-83A1-F6EECF244321}">
                <p14:modId xmlns:p14="http://schemas.microsoft.com/office/powerpoint/2010/main" val="279974750"/>
              </p:ext>
            </p:extLst>
          </p:nvPr>
        </p:nvGraphicFramePr>
        <p:xfrm>
          <a:off x="350605" y="1590153"/>
          <a:ext cx="8403771" cy="4419600"/>
        </p:xfrm>
        <a:graphic>
          <a:graphicData uri="http://schemas.openxmlformats.org/drawingml/2006/table">
            <a:tbl>
              <a:tblPr firstRow="1" bandRow="1">
                <a:tableStyleId>{5C22544A-7EE6-4342-B048-85BDC9FD1C3A}</a:tableStyleId>
              </a:tblPr>
              <a:tblGrid>
                <a:gridCol w="2801257">
                  <a:extLst>
                    <a:ext uri="{9D8B030D-6E8A-4147-A177-3AD203B41FA5}">
                      <a16:colId xmlns:a16="http://schemas.microsoft.com/office/drawing/2014/main" val="20000"/>
                    </a:ext>
                  </a:extLst>
                </a:gridCol>
                <a:gridCol w="2801257">
                  <a:extLst>
                    <a:ext uri="{9D8B030D-6E8A-4147-A177-3AD203B41FA5}">
                      <a16:colId xmlns:a16="http://schemas.microsoft.com/office/drawing/2014/main" val="20001"/>
                    </a:ext>
                  </a:extLst>
                </a:gridCol>
                <a:gridCol w="2801257">
                  <a:extLst>
                    <a:ext uri="{9D8B030D-6E8A-4147-A177-3AD203B41FA5}">
                      <a16:colId xmlns:a16="http://schemas.microsoft.com/office/drawing/2014/main" val="20002"/>
                    </a:ext>
                  </a:extLst>
                </a:gridCol>
              </a:tblGrid>
              <a:tr h="733343">
                <a:tc>
                  <a:txBody>
                    <a:bodyPr/>
                    <a:lstStyle/>
                    <a:p>
                      <a:pPr algn="ctr">
                        <a:lnSpc>
                          <a:spcPct val="85000"/>
                        </a:lnSpc>
                        <a:spcAft>
                          <a:spcPts val="1200"/>
                        </a:spcAft>
                      </a:pPr>
                      <a:r>
                        <a:rPr lang="en-US" sz="2400" dirty="0">
                          <a:latin typeface="Gill Sans MT" panose="020B0502020104020203" pitchFamily="34" charset="0"/>
                        </a:rPr>
                        <a:t>Human Error</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lnSpc>
                          <a:spcPct val="85000"/>
                        </a:lnSpc>
                        <a:spcAft>
                          <a:spcPts val="1200"/>
                        </a:spcAft>
                      </a:pPr>
                      <a:r>
                        <a:rPr lang="en-US" sz="2400" dirty="0">
                          <a:latin typeface="Gill Sans MT" panose="020B0502020104020203" pitchFamily="34" charset="0"/>
                        </a:rPr>
                        <a:t>At-Risk</a:t>
                      </a:r>
                      <a:r>
                        <a:rPr lang="en-US" sz="2400" baseline="0" dirty="0">
                          <a:latin typeface="Gill Sans MT" panose="020B0502020104020203" pitchFamily="34" charset="0"/>
                        </a:rPr>
                        <a:t> Behavior</a:t>
                      </a:r>
                      <a:endParaRPr lang="en-US" sz="2400" dirty="0">
                        <a:latin typeface="Gill Sans MT" panose="020B0502020104020203"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lnSpc>
                          <a:spcPct val="85000"/>
                        </a:lnSpc>
                        <a:spcAft>
                          <a:spcPts val="1200"/>
                        </a:spcAft>
                      </a:pPr>
                      <a:r>
                        <a:rPr lang="en-US" sz="2400" dirty="0">
                          <a:latin typeface="Gill Sans MT" panose="020B0502020104020203" pitchFamily="34" charset="0"/>
                        </a:rPr>
                        <a:t>Reckless</a:t>
                      </a:r>
                      <a:r>
                        <a:rPr lang="en-US" sz="2400" baseline="0" dirty="0">
                          <a:latin typeface="Gill Sans MT" panose="020B0502020104020203" pitchFamily="34" charset="0"/>
                        </a:rPr>
                        <a:t> Behavior</a:t>
                      </a:r>
                      <a:endParaRPr lang="en-US" sz="2400" dirty="0">
                        <a:latin typeface="Gill Sans MT" panose="020B0502020104020203"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0"/>
                  </a:ext>
                </a:extLst>
              </a:tr>
              <a:tr h="1257449">
                <a:tc>
                  <a:txBody>
                    <a:bodyPr/>
                    <a:lstStyle/>
                    <a:p>
                      <a:pPr>
                        <a:lnSpc>
                          <a:spcPct val="85000"/>
                        </a:lnSpc>
                        <a:spcAft>
                          <a:spcPts val="1200"/>
                        </a:spcAft>
                      </a:pPr>
                      <a:r>
                        <a:rPr lang="en-US" sz="2400" b="1" dirty="0">
                          <a:latin typeface="Gill Sans MT" panose="020B0502020104020203" pitchFamily="34" charset="0"/>
                        </a:rPr>
                        <a:t>An</a:t>
                      </a:r>
                      <a:r>
                        <a:rPr lang="en-US" sz="2400" b="1" baseline="0" dirty="0">
                          <a:latin typeface="Gill Sans MT" panose="020B0502020104020203" pitchFamily="34" charset="0"/>
                        </a:rPr>
                        <a:t> </a:t>
                      </a:r>
                      <a:r>
                        <a:rPr lang="en-US" sz="2400" b="1" dirty="0">
                          <a:latin typeface="Gill Sans MT" panose="020B0502020104020203" pitchFamily="34" charset="0"/>
                        </a:rPr>
                        <a:t>inadvertent</a:t>
                      </a:r>
                      <a:r>
                        <a:rPr lang="en-US" sz="2400" b="1" baseline="0" dirty="0">
                          <a:latin typeface="Gill Sans MT" panose="020B0502020104020203" pitchFamily="34" charset="0"/>
                        </a:rPr>
                        <a:t> action – slip, lapse, mistake</a:t>
                      </a:r>
                      <a:endParaRPr lang="en-US" sz="2400" b="1" dirty="0">
                        <a:latin typeface="Gill Sans MT" panose="020B0502020104020203"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nSpc>
                          <a:spcPct val="85000"/>
                        </a:lnSpc>
                        <a:spcAft>
                          <a:spcPts val="1200"/>
                        </a:spcAft>
                      </a:pPr>
                      <a:r>
                        <a:rPr lang="en-US" sz="2400" b="1" dirty="0">
                          <a:latin typeface="Gill Sans MT" panose="020B0502020104020203" pitchFamily="34" charset="0"/>
                        </a:rPr>
                        <a:t>A choice</a:t>
                      </a:r>
                      <a:r>
                        <a:rPr lang="en-US" sz="2400" b="1" baseline="0" dirty="0">
                          <a:latin typeface="Gill Sans MT" panose="020B0502020104020203" pitchFamily="34" charset="0"/>
                        </a:rPr>
                        <a:t> – risk not recognized or believed justified</a:t>
                      </a:r>
                      <a:endParaRPr lang="en-US" sz="2400" b="1" dirty="0">
                        <a:latin typeface="Gill Sans MT" panose="020B0502020104020203"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nSpc>
                          <a:spcPct val="85000"/>
                        </a:lnSpc>
                        <a:spcAft>
                          <a:spcPts val="1200"/>
                        </a:spcAft>
                      </a:pPr>
                      <a:r>
                        <a:rPr lang="en-US" sz="2400" b="1" dirty="0">
                          <a:latin typeface="Gill Sans MT" panose="020B0502020104020203" pitchFamily="34" charset="0"/>
                        </a:rPr>
                        <a:t>Conscious disregard of unreasonable risk</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2428808">
                <a:tc>
                  <a:txBody>
                    <a:bodyPr/>
                    <a:lstStyle/>
                    <a:p>
                      <a:pPr>
                        <a:lnSpc>
                          <a:spcPct val="85000"/>
                        </a:lnSpc>
                        <a:spcAft>
                          <a:spcPts val="1200"/>
                        </a:spcAft>
                      </a:pPr>
                      <a:r>
                        <a:rPr lang="en-US" sz="2000" b="1" dirty="0">
                          <a:latin typeface="Gill Sans MT" panose="020B0502020104020203" pitchFamily="34" charset="0"/>
                        </a:rPr>
                        <a:t>Manage through:</a:t>
                      </a:r>
                    </a:p>
                    <a:p>
                      <a:pPr marL="342900" indent="-342900">
                        <a:lnSpc>
                          <a:spcPct val="85000"/>
                        </a:lnSpc>
                        <a:spcAft>
                          <a:spcPts val="1200"/>
                        </a:spcAft>
                        <a:buFont typeface="Arial" panose="020B0604020202020204" pitchFamily="34" charset="0"/>
                        <a:buChar char="•"/>
                      </a:pPr>
                      <a:r>
                        <a:rPr lang="en-US" sz="2000" dirty="0">
                          <a:latin typeface="Gill Sans MT" panose="020B0502020104020203" pitchFamily="34" charset="0"/>
                        </a:rPr>
                        <a:t>Processes</a:t>
                      </a:r>
                      <a:r>
                        <a:rPr lang="en-US" sz="2000" baseline="0" dirty="0">
                          <a:latin typeface="Gill Sans MT" panose="020B0502020104020203" pitchFamily="34" charset="0"/>
                        </a:rPr>
                        <a:t> &amp; procedures</a:t>
                      </a:r>
                    </a:p>
                    <a:p>
                      <a:pPr marL="342900" marR="0" indent="-342900" algn="l" defTabSz="914400" rtl="0" eaLnBrk="1" fontAlgn="auto" latinLnBrk="0" hangingPunct="1">
                        <a:lnSpc>
                          <a:spcPct val="85000"/>
                        </a:lnSpc>
                        <a:spcBef>
                          <a:spcPts val="0"/>
                        </a:spcBef>
                        <a:spcAft>
                          <a:spcPts val="1200"/>
                        </a:spcAft>
                        <a:buClrTx/>
                        <a:buSzTx/>
                        <a:buFont typeface="Arial" panose="020B0604020202020204" pitchFamily="34" charset="0"/>
                        <a:buChar char="•"/>
                        <a:tabLst/>
                        <a:defRPr/>
                      </a:pPr>
                      <a:r>
                        <a:rPr lang="en-US" sz="2000" baseline="0" dirty="0">
                          <a:latin typeface="Gill Sans MT" panose="020B0502020104020203" pitchFamily="34" charset="0"/>
                        </a:rPr>
                        <a:t>Checklists</a:t>
                      </a:r>
                      <a:endParaRPr lang="en-US" sz="2000" dirty="0">
                        <a:latin typeface="Gill Sans MT" panose="020B0502020104020203" pitchFamily="34" charset="0"/>
                      </a:endParaRPr>
                    </a:p>
                    <a:p>
                      <a:pPr marL="342900" indent="-342900">
                        <a:lnSpc>
                          <a:spcPct val="85000"/>
                        </a:lnSpc>
                        <a:spcAft>
                          <a:spcPts val="1200"/>
                        </a:spcAft>
                        <a:buFont typeface="Arial" panose="020B0604020202020204" pitchFamily="34" charset="0"/>
                        <a:buChar char="•"/>
                      </a:pPr>
                      <a:r>
                        <a:rPr lang="en-US" sz="2000" baseline="0" dirty="0">
                          <a:latin typeface="Gill Sans MT" panose="020B0502020104020203" pitchFamily="34" charset="0"/>
                        </a:rPr>
                        <a:t>Training</a:t>
                      </a:r>
                    </a:p>
                    <a:p>
                      <a:pPr marL="342900" indent="-342900">
                        <a:lnSpc>
                          <a:spcPct val="85000"/>
                        </a:lnSpc>
                        <a:spcAft>
                          <a:spcPts val="1200"/>
                        </a:spcAft>
                        <a:buFont typeface="Arial" panose="020B0604020202020204" pitchFamily="34" charset="0"/>
                        <a:buChar char="•"/>
                      </a:pPr>
                      <a:r>
                        <a:rPr lang="en-US" sz="2000" baseline="0" dirty="0">
                          <a:latin typeface="Gill Sans MT" panose="020B0502020104020203" pitchFamily="34" charset="0"/>
                        </a:rPr>
                        <a:t>Design</a:t>
                      </a:r>
                    </a:p>
                  </a:txBody>
                  <a:tcPr marT="9144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nSpc>
                          <a:spcPct val="85000"/>
                        </a:lnSpc>
                        <a:spcAft>
                          <a:spcPts val="1200"/>
                        </a:spcAft>
                      </a:pPr>
                      <a:r>
                        <a:rPr lang="en-US" sz="2000" b="1" dirty="0">
                          <a:latin typeface="Gill Sans MT" panose="020B0502020104020203" pitchFamily="34" charset="0"/>
                        </a:rPr>
                        <a:t>Manage</a:t>
                      </a:r>
                      <a:r>
                        <a:rPr lang="en-US" sz="2000" b="1" baseline="0" dirty="0">
                          <a:latin typeface="Gill Sans MT" panose="020B0502020104020203" pitchFamily="34" charset="0"/>
                        </a:rPr>
                        <a:t> through:</a:t>
                      </a:r>
                    </a:p>
                    <a:p>
                      <a:pPr marL="342900" indent="-342900">
                        <a:lnSpc>
                          <a:spcPct val="85000"/>
                        </a:lnSpc>
                        <a:spcAft>
                          <a:spcPts val="1200"/>
                        </a:spcAft>
                        <a:buFont typeface="Arial" panose="020B0604020202020204" pitchFamily="34" charset="0"/>
                        <a:buChar char="•"/>
                      </a:pPr>
                      <a:r>
                        <a:rPr lang="en-US" sz="2000" baseline="0" dirty="0">
                          <a:latin typeface="Gill Sans MT" panose="020B0502020104020203" pitchFamily="34" charset="0"/>
                        </a:rPr>
                        <a:t>Increase situational awareness</a:t>
                      </a:r>
                    </a:p>
                    <a:p>
                      <a:pPr marL="342900" indent="-342900">
                        <a:lnSpc>
                          <a:spcPct val="85000"/>
                        </a:lnSpc>
                        <a:spcAft>
                          <a:spcPts val="1200"/>
                        </a:spcAft>
                        <a:buFont typeface="Arial" panose="020B0604020202020204" pitchFamily="34" charset="0"/>
                        <a:buChar char="•"/>
                      </a:pPr>
                      <a:r>
                        <a:rPr lang="en-US" sz="2000" baseline="0" dirty="0">
                          <a:latin typeface="Gill Sans MT" panose="020B0502020104020203" pitchFamily="34" charset="0"/>
                        </a:rPr>
                        <a:t>Remove incentives for at-risk behavior</a:t>
                      </a:r>
                    </a:p>
                    <a:p>
                      <a:pPr marL="342900" indent="-342900">
                        <a:lnSpc>
                          <a:spcPct val="85000"/>
                        </a:lnSpc>
                        <a:spcAft>
                          <a:spcPts val="1200"/>
                        </a:spcAft>
                        <a:buFont typeface="Arial" panose="020B0604020202020204" pitchFamily="34" charset="0"/>
                        <a:buChar char="•"/>
                      </a:pPr>
                      <a:r>
                        <a:rPr lang="en-US" sz="2000" baseline="0" dirty="0">
                          <a:latin typeface="Gill Sans MT" panose="020B0502020104020203" pitchFamily="34" charset="0"/>
                        </a:rPr>
                        <a:t>Create incentives for safe behavior</a:t>
                      </a:r>
                    </a:p>
                  </a:txBody>
                  <a:tcPr marT="9144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nSpc>
                          <a:spcPct val="85000"/>
                        </a:lnSpc>
                        <a:spcAft>
                          <a:spcPts val="1200"/>
                        </a:spcAft>
                      </a:pPr>
                      <a:r>
                        <a:rPr lang="en-US" sz="2000" b="1" dirty="0">
                          <a:latin typeface="Gill Sans MT" panose="020B0502020104020203" pitchFamily="34" charset="0"/>
                        </a:rPr>
                        <a:t>Manage</a:t>
                      </a:r>
                      <a:r>
                        <a:rPr lang="en-US" sz="2000" b="1" baseline="0" dirty="0">
                          <a:latin typeface="Gill Sans MT" panose="020B0502020104020203" pitchFamily="34" charset="0"/>
                        </a:rPr>
                        <a:t> through:</a:t>
                      </a:r>
                    </a:p>
                    <a:p>
                      <a:pPr marL="342900" indent="-342900">
                        <a:lnSpc>
                          <a:spcPct val="85000"/>
                        </a:lnSpc>
                        <a:spcAft>
                          <a:spcPts val="1200"/>
                        </a:spcAft>
                        <a:buFont typeface="Arial" panose="020B0604020202020204" pitchFamily="34" charset="0"/>
                        <a:buChar char="•"/>
                      </a:pPr>
                      <a:r>
                        <a:rPr lang="en-US" sz="2000" dirty="0">
                          <a:latin typeface="Gill Sans MT" panose="020B0502020104020203" pitchFamily="34" charset="0"/>
                        </a:rPr>
                        <a:t>Remedial action</a:t>
                      </a:r>
                    </a:p>
                    <a:p>
                      <a:pPr marL="342900" indent="-342900">
                        <a:lnSpc>
                          <a:spcPct val="85000"/>
                        </a:lnSpc>
                        <a:spcAft>
                          <a:spcPts val="1200"/>
                        </a:spcAft>
                        <a:buFont typeface="Arial" panose="020B0604020202020204" pitchFamily="34" charset="0"/>
                        <a:buChar char="•"/>
                      </a:pPr>
                      <a:r>
                        <a:rPr lang="en-US" sz="2000" dirty="0">
                          <a:latin typeface="Gill Sans MT" panose="020B0502020104020203" pitchFamily="34" charset="0"/>
                        </a:rPr>
                        <a:t>Punitive action</a:t>
                      </a:r>
                    </a:p>
                  </a:txBody>
                  <a:tcPr marT="9144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6127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409378"/>
            <a:ext cx="7886700" cy="1961508"/>
          </a:xfrm>
        </p:spPr>
        <p:txBody>
          <a:bodyPr>
            <a:noAutofit/>
          </a:bodyPr>
          <a:lstStyle/>
          <a:p>
            <a:pPr algn="ctr"/>
            <a:br>
              <a:rPr lang="en-US" dirty="0"/>
            </a:br>
            <a:r>
              <a:rPr lang="en-US" dirty="0"/>
              <a:t> </a:t>
            </a:r>
            <a:r>
              <a:rPr lang="en-US" dirty="0" err="1"/>
              <a:t>Sms</a:t>
            </a:r>
            <a:r>
              <a:rPr lang="en-US" dirty="0"/>
              <a:t> framework</a:t>
            </a:r>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29</a:t>
            </a:fld>
            <a:endParaRPr lang="en-US" dirty="0">
              <a:latin typeface="Gill Sans MT" pitchFamily="34" charset="0"/>
            </a:endParaRPr>
          </a:p>
        </p:txBody>
      </p:sp>
    </p:spTree>
    <p:extLst>
      <p:ext uri="{BB962C8B-B14F-4D97-AF65-F5344CB8AC3E}">
        <p14:creationId xmlns:p14="http://schemas.microsoft.com/office/powerpoint/2010/main" val="1908571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642268"/>
            <a:ext cx="7772400" cy="1362075"/>
          </a:xfrm>
        </p:spPr>
        <p:txBody>
          <a:bodyPr/>
          <a:lstStyle/>
          <a:p>
            <a:r>
              <a:rPr lang="en-US" dirty="0"/>
              <a:t>Bus safety program overview</a:t>
            </a:r>
          </a:p>
        </p:txBody>
      </p:sp>
      <p:sp>
        <p:nvSpPr>
          <p:cNvPr id="4" name="Slide Number Placeholder 3"/>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3</a:t>
            </a:fld>
            <a:endParaRPr lang="en-US" dirty="0">
              <a:latin typeface="Gill Sans MT" pitchFamily="34" charset="0"/>
            </a:endParaRPr>
          </a:p>
        </p:txBody>
      </p:sp>
    </p:spTree>
    <p:extLst>
      <p:ext uri="{BB962C8B-B14F-4D97-AF65-F5344CB8AC3E}">
        <p14:creationId xmlns:p14="http://schemas.microsoft.com/office/powerpoint/2010/main" val="543033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2685" y="410635"/>
            <a:ext cx="6013810" cy="6025790"/>
          </a:xfrm>
          <a:prstGeom prst="rect">
            <a:avLst/>
          </a:prstGeom>
        </p:spPr>
      </p:pic>
    </p:spTree>
    <p:extLst>
      <p:ext uri="{BB962C8B-B14F-4D97-AF65-F5344CB8AC3E}">
        <p14:creationId xmlns:p14="http://schemas.microsoft.com/office/powerpoint/2010/main" val="2671799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485578"/>
            <a:ext cx="7886700" cy="1961508"/>
          </a:xfrm>
        </p:spPr>
        <p:txBody>
          <a:bodyPr>
            <a:noAutofit/>
          </a:bodyPr>
          <a:lstStyle/>
          <a:p>
            <a:pPr algn="ctr"/>
            <a:br>
              <a:rPr lang="en-US" dirty="0"/>
            </a:br>
            <a:r>
              <a:rPr lang="en-US" dirty="0"/>
              <a:t> Safety Management Policy</a:t>
            </a:r>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31</a:t>
            </a:fld>
            <a:endParaRPr lang="en-US" dirty="0">
              <a:latin typeface="Gill Sans MT" pitchFamily="34" charset="0"/>
            </a:endParaRPr>
          </a:p>
        </p:txBody>
      </p:sp>
    </p:spTree>
    <p:extLst>
      <p:ext uri="{BB962C8B-B14F-4D97-AF65-F5344CB8AC3E}">
        <p14:creationId xmlns:p14="http://schemas.microsoft.com/office/powerpoint/2010/main" val="1043967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274638"/>
            <a:ext cx="8872232" cy="1143000"/>
          </a:xfrm>
        </p:spPr>
        <p:txBody>
          <a:bodyPr>
            <a:noAutofit/>
          </a:bodyPr>
          <a:lstStyle/>
          <a:p>
            <a:r>
              <a:rPr lang="en-US" sz="3600" dirty="0"/>
              <a:t>Safety Management Policy </a:t>
            </a:r>
            <a:br>
              <a:rPr lang="en-US" sz="3600" dirty="0"/>
            </a:br>
            <a:r>
              <a:rPr lang="en-US" sz="3600" dirty="0"/>
              <a:t>Sub-Components</a:t>
            </a:r>
          </a:p>
        </p:txBody>
      </p:sp>
      <p:grpSp>
        <p:nvGrpSpPr>
          <p:cNvPr id="5" name="Group 4"/>
          <p:cNvGrpSpPr/>
          <p:nvPr/>
        </p:nvGrpSpPr>
        <p:grpSpPr>
          <a:xfrm>
            <a:off x="3371046" y="1578827"/>
            <a:ext cx="2277533" cy="2304287"/>
            <a:chOff x="6602295" y="1531112"/>
            <a:chExt cx="2385318" cy="2377933"/>
          </a:xfrm>
        </p:grpSpPr>
        <p:pic>
          <p:nvPicPr>
            <p:cNvPr id="6" name="Picture 5" descr="SMS-cog-unlabe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2295" y="1531112"/>
              <a:ext cx="2385318" cy="2377933"/>
            </a:xfrm>
            <a:prstGeom prst="rect">
              <a:avLst/>
            </a:prstGeom>
          </p:spPr>
        </p:pic>
        <p:sp>
          <p:nvSpPr>
            <p:cNvPr id="7" name="TextBox 6"/>
            <p:cNvSpPr txBox="1"/>
            <p:nvPr/>
          </p:nvSpPr>
          <p:spPr>
            <a:xfrm>
              <a:off x="6873894" y="2064888"/>
              <a:ext cx="1842121" cy="1200328"/>
            </a:xfrm>
            <a:prstGeom prst="rect">
              <a:avLst/>
            </a:prstGeom>
            <a:noFill/>
          </p:spPr>
          <p:txBody>
            <a:bodyPr wrap="none" rtlCol="0">
              <a:spAutoFit/>
            </a:bodyPr>
            <a:lstStyle/>
            <a:p>
              <a:pPr algn="ctr"/>
              <a:r>
                <a:rPr lang="en-US" sz="2400" dirty="0">
                  <a:solidFill>
                    <a:schemeClr val="bg1"/>
                  </a:solidFill>
                  <a:latin typeface="Calibri Light"/>
                  <a:cs typeface="Calibri Light"/>
                </a:rPr>
                <a:t>Safety</a:t>
              </a:r>
              <a:br>
                <a:rPr lang="en-US" sz="2400" dirty="0">
                  <a:solidFill>
                    <a:schemeClr val="bg1"/>
                  </a:solidFill>
                  <a:latin typeface="Calibri Light"/>
                  <a:cs typeface="Calibri Light"/>
                </a:rPr>
              </a:br>
              <a:r>
                <a:rPr lang="en-US" sz="2400" dirty="0">
                  <a:solidFill>
                    <a:schemeClr val="bg1"/>
                  </a:solidFill>
                  <a:latin typeface="Calibri Light"/>
                  <a:cs typeface="Calibri Light"/>
                </a:rPr>
                <a:t>Management</a:t>
              </a:r>
            </a:p>
            <a:p>
              <a:pPr algn="ctr"/>
              <a:r>
                <a:rPr lang="en-US" sz="2400" dirty="0">
                  <a:solidFill>
                    <a:schemeClr val="bg1"/>
                  </a:solidFill>
                  <a:latin typeface="Calibri Light"/>
                  <a:cs typeface="Calibri Light"/>
                </a:rPr>
                <a:t>Policy </a:t>
              </a:r>
            </a:p>
          </p:txBody>
        </p:sp>
      </p:grpSp>
      <p:cxnSp>
        <p:nvCxnSpPr>
          <p:cNvPr id="19" name="Straight Arrow Connector 18"/>
          <p:cNvCxnSpPr/>
          <p:nvPr/>
        </p:nvCxnSpPr>
        <p:spPr>
          <a:xfrm>
            <a:off x="1618188" y="4399129"/>
            <a:ext cx="0" cy="228289"/>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grpSp>
        <p:nvGrpSpPr>
          <p:cNvPr id="9" name="Group 8"/>
          <p:cNvGrpSpPr/>
          <p:nvPr/>
        </p:nvGrpSpPr>
        <p:grpSpPr>
          <a:xfrm>
            <a:off x="754199" y="4675523"/>
            <a:ext cx="1753993" cy="1297939"/>
            <a:chOff x="1934344" y="3609610"/>
            <a:chExt cx="2208965" cy="804776"/>
          </a:xfrm>
        </p:grpSpPr>
        <p:sp>
          <p:nvSpPr>
            <p:cNvPr id="16" name="Rectangle 15"/>
            <p:cNvSpPr/>
            <p:nvPr/>
          </p:nvSpPr>
          <p:spPr>
            <a:xfrm>
              <a:off x="1971395" y="3609610"/>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1934344" y="3658753"/>
              <a:ext cx="2208965" cy="572503"/>
            </a:xfrm>
            <a:prstGeom prst="rect">
              <a:avLst/>
            </a:prstGeom>
            <a:noFill/>
          </p:spPr>
          <p:txBody>
            <a:bodyPr wrap="square" rtlCol="0">
              <a:spAutoFit/>
            </a:bodyPr>
            <a:lstStyle/>
            <a:p>
              <a:pPr algn="ctr"/>
              <a:r>
                <a:rPr lang="en-US" dirty="0">
                  <a:solidFill>
                    <a:schemeClr val="bg1"/>
                  </a:solidFill>
                  <a:latin typeface="+mn-lt"/>
                </a:rPr>
                <a:t>Safety Management Policy Statement</a:t>
              </a:r>
            </a:p>
          </p:txBody>
        </p:sp>
      </p:grpSp>
      <p:grpSp>
        <p:nvGrpSpPr>
          <p:cNvPr id="10" name="Group 9"/>
          <p:cNvGrpSpPr/>
          <p:nvPr/>
        </p:nvGrpSpPr>
        <p:grpSpPr>
          <a:xfrm>
            <a:off x="2699044" y="4711077"/>
            <a:ext cx="1753993" cy="1297938"/>
            <a:chOff x="1954719" y="3757786"/>
            <a:chExt cx="2208965" cy="804776"/>
          </a:xfrm>
        </p:grpSpPr>
        <p:sp>
          <p:nvSpPr>
            <p:cNvPr id="14" name="Rectangle 13"/>
            <p:cNvSpPr/>
            <p:nvPr/>
          </p:nvSpPr>
          <p:spPr>
            <a:xfrm>
              <a:off x="2003253" y="3757786"/>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1954719" y="3778055"/>
              <a:ext cx="2208965" cy="744254"/>
            </a:xfrm>
            <a:prstGeom prst="rect">
              <a:avLst/>
            </a:prstGeom>
            <a:noFill/>
          </p:spPr>
          <p:txBody>
            <a:bodyPr wrap="square" rtlCol="0">
              <a:spAutoFit/>
            </a:bodyPr>
            <a:lstStyle/>
            <a:p>
              <a:pPr algn="ctr"/>
              <a:r>
                <a:rPr lang="en-US" dirty="0">
                  <a:solidFill>
                    <a:schemeClr val="bg1"/>
                  </a:solidFill>
                  <a:latin typeface="+mn-lt"/>
                </a:rPr>
                <a:t>Safety Accountabilities &amp; Responsibilities</a:t>
              </a:r>
            </a:p>
          </p:txBody>
        </p:sp>
      </p:grpSp>
      <p:grpSp>
        <p:nvGrpSpPr>
          <p:cNvPr id="39" name="Group 38"/>
          <p:cNvGrpSpPr/>
          <p:nvPr/>
        </p:nvGrpSpPr>
        <p:grpSpPr>
          <a:xfrm>
            <a:off x="4677980" y="4713641"/>
            <a:ext cx="1753993" cy="1297941"/>
            <a:chOff x="1997653" y="3757786"/>
            <a:chExt cx="2208965" cy="804776"/>
          </a:xfrm>
        </p:grpSpPr>
        <p:sp>
          <p:nvSpPr>
            <p:cNvPr id="40" name="Rectangle 39"/>
            <p:cNvSpPr/>
            <p:nvPr/>
          </p:nvSpPr>
          <p:spPr>
            <a:xfrm>
              <a:off x="2003253" y="3757786"/>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1997653" y="3783294"/>
              <a:ext cx="2208965" cy="744254"/>
            </a:xfrm>
            <a:prstGeom prst="rect">
              <a:avLst/>
            </a:prstGeom>
            <a:noFill/>
          </p:spPr>
          <p:txBody>
            <a:bodyPr wrap="square" rtlCol="0">
              <a:spAutoFit/>
            </a:bodyPr>
            <a:lstStyle/>
            <a:p>
              <a:pPr algn="ctr"/>
              <a:r>
                <a:rPr lang="en-US" dirty="0">
                  <a:solidFill>
                    <a:schemeClr val="bg1"/>
                  </a:solidFill>
                  <a:latin typeface="+mn-lt"/>
                </a:rPr>
                <a:t>Integration with Public Safety &amp; Emergency Management</a:t>
              </a:r>
            </a:p>
          </p:txBody>
        </p:sp>
      </p:grpSp>
      <p:grpSp>
        <p:nvGrpSpPr>
          <p:cNvPr id="42" name="Group 41"/>
          <p:cNvGrpSpPr/>
          <p:nvPr/>
        </p:nvGrpSpPr>
        <p:grpSpPr>
          <a:xfrm>
            <a:off x="6584287" y="4705975"/>
            <a:ext cx="1753993" cy="1297939"/>
            <a:chOff x="1954719" y="3757786"/>
            <a:chExt cx="2208965" cy="804776"/>
          </a:xfrm>
        </p:grpSpPr>
        <p:sp>
          <p:nvSpPr>
            <p:cNvPr id="43" name="Rectangle 42"/>
            <p:cNvSpPr/>
            <p:nvPr/>
          </p:nvSpPr>
          <p:spPr>
            <a:xfrm>
              <a:off x="2003253" y="3757786"/>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TextBox 43"/>
            <p:cNvSpPr txBox="1"/>
            <p:nvPr/>
          </p:nvSpPr>
          <p:spPr>
            <a:xfrm>
              <a:off x="1954719" y="3872295"/>
              <a:ext cx="2208965" cy="572503"/>
            </a:xfrm>
            <a:prstGeom prst="rect">
              <a:avLst/>
            </a:prstGeom>
            <a:noFill/>
          </p:spPr>
          <p:txBody>
            <a:bodyPr wrap="square" rtlCol="0">
              <a:spAutoFit/>
            </a:bodyPr>
            <a:lstStyle/>
            <a:p>
              <a:pPr algn="ctr"/>
              <a:r>
                <a:rPr lang="en-US" dirty="0">
                  <a:solidFill>
                    <a:schemeClr val="bg1"/>
                  </a:solidFill>
                  <a:latin typeface="+mn-lt"/>
                </a:rPr>
                <a:t>SMS Documentation &amp; Records</a:t>
              </a:r>
            </a:p>
          </p:txBody>
        </p:sp>
      </p:grpSp>
      <p:cxnSp>
        <p:nvCxnSpPr>
          <p:cNvPr id="22" name="Straight Arrow Connector 21"/>
          <p:cNvCxnSpPr/>
          <p:nvPr/>
        </p:nvCxnSpPr>
        <p:spPr>
          <a:xfrm>
            <a:off x="3539995" y="4399129"/>
            <a:ext cx="0" cy="228289"/>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p:nvPr/>
        </p:nvCxnSpPr>
        <p:spPr>
          <a:xfrm>
            <a:off x="5504570" y="4399129"/>
            <a:ext cx="0" cy="228289"/>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p:nvPr/>
        </p:nvCxnSpPr>
        <p:spPr>
          <a:xfrm>
            <a:off x="1621860" y="4351022"/>
            <a:ext cx="5835535" cy="0"/>
          </a:xfrm>
          <a:prstGeom prst="straightConnector1">
            <a:avLst/>
          </a:prstGeom>
          <a:ln w="28575" cap="flat" cmpd="sng" algn="ctr">
            <a:solidFill>
              <a:srgbClr val="2D3C47"/>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29" name="Straight Arrow Connector 28"/>
          <p:cNvCxnSpPr/>
          <p:nvPr/>
        </p:nvCxnSpPr>
        <p:spPr>
          <a:xfrm>
            <a:off x="4406722" y="3796849"/>
            <a:ext cx="0" cy="494910"/>
          </a:xfrm>
          <a:prstGeom prst="straightConnector1">
            <a:avLst/>
          </a:prstGeom>
          <a:ln w="28575" cap="flat" cmpd="sng" algn="ctr">
            <a:solidFill>
              <a:srgbClr val="2D3C47"/>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a:xfrm>
            <a:off x="7427581" y="4407326"/>
            <a:ext cx="0" cy="228289"/>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5003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467760"/>
            <a:ext cx="7886700" cy="1744660"/>
          </a:xfrm>
        </p:spPr>
        <p:txBody>
          <a:bodyPr>
            <a:normAutofit/>
          </a:bodyPr>
          <a:lstStyle/>
          <a:p>
            <a:pPr algn="ctr"/>
            <a:br>
              <a:rPr lang="en-US" dirty="0"/>
            </a:br>
            <a:r>
              <a:rPr lang="en-US" dirty="0"/>
              <a:t>Safety Risk Management</a:t>
            </a:r>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33</a:t>
            </a:fld>
            <a:endParaRPr lang="en-US" dirty="0">
              <a:latin typeface="Gill Sans MT" pitchFamily="34" charset="0"/>
            </a:endParaRPr>
          </a:p>
        </p:txBody>
      </p:sp>
    </p:spTree>
    <p:extLst>
      <p:ext uri="{BB962C8B-B14F-4D97-AF65-F5344CB8AC3E}">
        <p14:creationId xmlns:p14="http://schemas.microsoft.com/office/powerpoint/2010/main" val="148681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74638"/>
            <a:ext cx="8811408" cy="1143000"/>
          </a:xfrm>
        </p:spPr>
        <p:txBody>
          <a:bodyPr>
            <a:noAutofit/>
          </a:bodyPr>
          <a:lstStyle/>
          <a:p>
            <a:r>
              <a:rPr lang="en-US" sz="3600" dirty="0"/>
              <a:t>Safety Risk Management </a:t>
            </a:r>
            <a:br>
              <a:rPr lang="en-US" sz="3600" dirty="0"/>
            </a:br>
            <a:r>
              <a:rPr lang="en-US" sz="3600" dirty="0"/>
              <a:t>Sub-Components</a:t>
            </a:r>
          </a:p>
        </p:txBody>
      </p:sp>
      <p:cxnSp>
        <p:nvCxnSpPr>
          <p:cNvPr id="19" name="Straight Arrow Connector 18"/>
          <p:cNvCxnSpPr/>
          <p:nvPr/>
        </p:nvCxnSpPr>
        <p:spPr>
          <a:xfrm>
            <a:off x="3438398" y="4492320"/>
            <a:ext cx="0" cy="249918"/>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grpSp>
        <p:nvGrpSpPr>
          <p:cNvPr id="9" name="Group 8"/>
          <p:cNvGrpSpPr/>
          <p:nvPr/>
        </p:nvGrpSpPr>
        <p:grpSpPr>
          <a:xfrm>
            <a:off x="2355185" y="4827917"/>
            <a:ext cx="1753993" cy="1297939"/>
            <a:chOff x="1940110" y="3757786"/>
            <a:chExt cx="2208965" cy="804776"/>
          </a:xfrm>
        </p:grpSpPr>
        <p:sp>
          <p:nvSpPr>
            <p:cNvPr id="16" name="Rectangle 15"/>
            <p:cNvSpPr/>
            <p:nvPr/>
          </p:nvSpPr>
          <p:spPr>
            <a:xfrm>
              <a:off x="2003253" y="3757786"/>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1940110" y="3871934"/>
              <a:ext cx="2208965" cy="572503"/>
            </a:xfrm>
            <a:prstGeom prst="rect">
              <a:avLst/>
            </a:prstGeom>
            <a:noFill/>
          </p:spPr>
          <p:txBody>
            <a:bodyPr wrap="square" rtlCol="0">
              <a:spAutoFit/>
            </a:bodyPr>
            <a:lstStyle/>
            <a:p>
              <a:pPr algn="ctr"/>
              <a:r>
                <a:rPr lang="en-US" dirty="0">
                  <a:solidFill>
                    <a:schemeClr val="bg1"/>
                  </a:solidFill>
                  <a:latin typeface="+mn-lt"/>
                </a:rPr>
                <a:t>Hazard Identification &amp; Analysis</a:t>
              </a:r>
            </a:p>
          </p:txBody>
        </p:sp>
      </p:grpSp>
      <p:grpSp>
        <p:nvGrpSpPr>
          <p:cNvPr id="10" name="Group 9"/>
          <p:cNvGrpSpPr/>
          <p:nvPr/>
        </p:nvGrpSpPr>
        <p:grpSpPr>
          <a:xfrm>
            <a:off x="4582580" y="4810876"/>
            <a:ext cx="1753993" cy="1297938"/>
            <a:chOff x="1954719" y="3757786"/>
            <a:chExt cx="2208965" cy="804776"/>
          </a:xfrm>
        </p:grpSpPr>
        <p:sp>
          <p:nvSpPr>
            <p:cNvPr id="14" name="Rectangle 13"/>
            <p:cNvSpPr/>
            <p:nvPr/>
          </p:nvSpPr>
          <p:spPr>
            <a:xfrm>
              <a:off x="2003253" y="3757786"/>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1954719" y="3863930"/>
              <a:ext cx="2208965" cy="572503"/>
            </a:xfrm>
            <a:prstGeom prst="rect">
              <a:avLst/>
            </a:prstGeom>
            <a:noFill/>
          </p:spPr>
          <p:txBody>
            <a:bodyPr wrap="square" rtlCol="0">
              <a:spAutoFit/>
            </a:bodyPr>
            <a:lstStyle/>
            <a:p>
              <a:pPr algn="ctr"/>
              <a:r>
                <a:rPr lang="en-US" dirty="0">
                  <a:solidFill>
                    <a:schemeClr val="bg1"/>
                  </a:solidFill>
                  <a:latin typeface="+mn-lt"/>
                </a:rPr>
                <a:t>Safety Risk Evaluation &amp; Mitigation</a:t>
              </a:r>
            </a:p>
          </p:txBody>
        </p:sp>
      </p:grpSp>
      <p:grpSp>
        <p:nvGrpSpPr>
          <p:cNvPr id="21" name="Group 20"/>
          <p:cNvGrpSpPr/>
          <p:nvPr/>
        </p:nvGrpSpPr>
        <p:grpSpPr>
          <a:xfrm>
            <a:off x="3182044" y="1649646"/>
            <a:ext cx="2277533" cy="2304287"/>
            <a:chOff x="3659780" y="1531112"/>
            <a:chExt cx="2385318" cy="2377933"/>
          </a:xfrm>
        </p:grpSpPr>
        <p:pic>
          <p:nvPicPr>
            <p:cNvPr id="22" name="Picture 21" descr="SMS-cog-unlabe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9780" y="1531112"/>
              <a:ext cx="2385318" cy="2377933"/>
            </a:xfrm>
            <a:prstGeom prst="rect">
              <a:avLst/>
            </a:prstGeom>
          </p:spPr>
        </p:pic>
        <p:sp>
          <p:nvSpPr>
            <p:cNvPr id="23" name="TextBox 22"/>
            <p:cNvSpPr txBox="1"/>
            <p:nvPr/>
          </p:nvSpPr>
          <p:spPr>
            <a:xfrm>
              <a:off x="3879275" y="2066611"/>
              <a:ext cx="1929300" cy="1238691"/>
            </a:xfrm>
            <a:prstGeom prst="rect">
              <a:avLst/>
            </a:prstGeom>
            <a:noFill/>
          </p:spPr>
          <p:txBody>
            <a:bodyPr wrap="none" rtlCol="0">
              <a:spAutoFit/>
            </a:bodyPr>
            <a:lstStyle/>
            <a:p>
              <a:pPr algn="ctr"/>
              <a:r>
                <a:rPr lang="en-US" sz="2400" dirty="0">
                  <a:solidFill>
                    <a:schemeClr val="bg1"/>
                  </a:solidFill>
                  <a:latin typeface="Calibri Light"/>
                  <a:cs typeface="Calibri Light"/>
                </a:rPr>
                <a:t>Safety</a:t>
              </a:r>
              <a:br>
                <a:rPr lang="en-US" sz="2400" dirty="0">
                  <a:solidFill>
                    <a:schemeClr val="bg1"/>
                  </a:solidFill>
                  <a:latin typeface="Calibri Light"/>
                  <a:cs typeface="Calibri Light"/>
                </a:rPr>
              </a:br>
              <a:r>
                <a:rPr lang="en-US" sz="2400" dirty="0">
                  <a:solidFill>
                    <a:schemeClr val="bg1"/>
                  </a:solidFill>
                  <a:latin typeface="Calibri Light"/>
                  <a:cs typeface="Calibri Light"/>
                </a:rPr>
                <a:t>Risk </a:t>
              </a:r>
            </a:p>
            <a:p>
              <a:pPr algn="ctr"/>
              <a:r>
                <a:rPr lang="en-US" sz="2400" dirty="0">
                  <a:solidFill>
                    <a:schemeClr val="bg1"/>
                  </a:solidFill>
                  <a:latin typeface="Calibri Light"/>
                  <a:cs typeface="Calibri Light"/>
                </a:rPr>
                <a:t>Management</a:t>
              </a:r>
            </a:p>
          </p:txBody>
        </p:sp>
      </p:grpSp>
      <p:cxnSp>
        <p:nvCxnSpPr>
          <p:cNvPr id="20" name="Straight Arrow Connector 19"/>
          <p:cNvCxnSpPr/>
          <p:nvPr/>
        </p:nvCxnSpPr>
        <p:spPr>
          <a:xfrm>
            <a:off x="5208644" y="4492320"/>
            <a:ext cx="0" cy="249918"/>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a:xfrm>
            <a:off x="4320811" y="3953933"/>
            <a:ext cx="0" cy="499836"/>
          </a:xfrm>
          <a:prstGeom prst="straightConnector1">
            <a:avLst/>
          </a:prstGeom>
          <a:ln w="28575" cap="flat" cmpd="sng" algn="ctr">
            <a:solidFill>
              <a:srgbClr val="2D3C47"/>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27" name="Straight Arrow Connector 26"/>
          <p:cNvCxnSpPr/>
          <p:nvPr/>
        </p:nvCxnSpPr>
        <p:spPr>
          <a:xfrm>
            <a:off x="3432978" y="4480568"/>
            <a:ext cx="887833" cy="528"/>
          </a:xfrm>
          <a:prstGeom prst="straightConnector1">
            <a:avLst/>
          </a:prstGeom>
          <a:ln w="28575" cap="flat" cmpd="sng" algn="ctr">
            <a:solidFill>
              <a:srgbClr val="22324A"/>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28" name="Straight Arrow Connector 27"/>
          <p:cNvCxnSpPr/>
          <p:nvPr/>
        </p:nvCxnSpPr>
        <p:spPr>
          <a:xfrm>
            <a:off x="4320811" y="4481096"/>
            <a:ext cx="887833" cy="528"/>
          </a:xfrm>
          <a:prstGeom prst="straightConnector1">
            <a:avLst/>
          </a:prstGeom>
          <a:ln w="28575" cap="flat" cmpd="sng" algn="ctr">
            <a:solidFill>
              <a:srgbClr val="22324A"/>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0086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731680"/>
            <a:ext cx="7886700" cy="1812394"/>
          </a:xfrm>
        </p:spPr>
        <p:txBody>
          <a:bodyPr>
            <a:normAutofit/>
          </a:bodyPr>
          <a:lstStyle/>
          <a:p>
            <a:pPr algn="ctr"/>
            <a:br>
              <a:rPr lang="en-US" dirty="0"/>
            </a:br>
            <a:r>
              <a:rPr lang="en-US" dirty="0"/>
              <a:t>Safety Assurance</a:t>
            </a:r>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35</a:t>
            </a:fld>
            <a:endParaRPr lang="en-US" dirty="0">
              <a:latin typeface="Gill Sans MT" pitchFamily="34" charset="0"/>
            </a:endParaRPr>
          </a:p>
        </p:txBody>
      </p:sp>
    </p:spTree>
    <p:extLst>
      <p:ext uri="{BB962C8B-B14F-4D97-AF65-F5344CB8AC3E}">
        <p14:creationId xmlns:p14="http://schemas.microsoft.com/office/powerpoint/2010/main" val="1788698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8650" y="203200"/>
            <a:ext cx="7886700" cy="1206501"/>
          </a:xfrm>
        </p:spPr>
        <p:txBody>
          <a:bodyPr>
            <a:normAutofit/>
          </a:bodyPr>
          <a:lstStyle/>
          <a:p>
            <a:r>
              <a:rPr lang="en-US" sz="3600" dirty="0"/>
              <a:t>Safety Assurance Sub-Components</a:t>
            </a:r>
          </a:p>
        </p:txBody>
      </p:sp>
      <p:grpSp>
        <p:nvGrpSpPr>
          <p:cNvPr id="6" name="Group 5"/>
          <p:cNvGrpSpPr/>
          <p:nvPr/>
        </p:nvGrpSpPr>
        <p:grpSpPr>
          <a:xfrm>
            <a:off x="1341660" y="4587317"/>
            <a:ext cx="1753993" cy="1297937"/>
            <a:chOff x="120474" y="3733181"/>
            <a:chExt cx="2208965" cy="804776"/>
          </a:xfrm>
        </p:grpSpPr>
        <p:sp>
          <p:nvSpPr>
            <p:cNvPr id="28" name="Rectangle 27"/>
            <p:cNvSpPr/>
            <p:nvPr/>
          </p:nvSpPr>
          <p:spPr>
            <a:xfrm>
              <a:off x="227337" y="3733181"/>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120474" y="3793703"/>
              <a:ext cx="2208965" cy="744254"/>
            </a:xfrm>
            <a:prstGeom prst="rect">
              <a:avLst/>
            </a:prstGeom>
            <a:noFill/>
          </p:spPr>
          <p:txBody>
            <a:bodyPr wrap="square" rtlCol="0">
              <a:spAutoFit/>
            </a:bodyPr>
            <a:lstStyle/>
            <a:p>
              <a:pPr algn="ctr"/>
              <a:r>
                <a:rPr lang="en-US" dirty="0">
                  <a:solidFill>
                    <a:schemeClr val="bg1"/>
                  </a:solidFill>
                  <a:latin typeface="+mn-lt"/>
                </a:rPr>
                <a:t>Safety performance monitoring &amp; measurement</a:t>
              </a:r>
            </a:p>
          </p:txBody>
        </p:sp>
      </p:grpSp>
      <p:grpSp>
        <p:nvGrpSpPr>
          <p:cNvPr id="32" name="Group 31"/>
          <p:cNvGrpSpPr/>
          <p:nvPr/>
        </p:nvGrpSpPr>
        <p:grpSpPr>
          <a:xfrm>
            <a:off x="3596775" y="4587318"/>
            <a:ext cx="1753993" cy="1297939"/>
            <a:chOff x="444875" y="3733176"/>
            <a:chExt cx="2208965" cy="804776"/>
          </a:xfrm>
        </p:grpSpPr>
        <p:sp>
          <p:nvSpPr>
            <p:cNvPr id="33" name="Rectangle 32"/>
            <p:cNvSpPr/>
            <p:nvPr/>
          </p:nvSpPr>
          <p:spPr>
            <a:xfrm>
              <a:off x="495504" y="3733176"/>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TextBox 33"/>
            <p:cNvSpPr txBox="1"/>
            <p:nvPr/>
          </p:nvSpPr>
          <p:spPr>
            <a:xfrm>
              <a:off x="444875" y="3806500"/>
              <a:ext cx="2208965" cy="572503"/>
            </a:xfrm>
            <a:prstGeom prst="rect">
              <a:avLst/>
            </a:prstGeom>
            <a:noFill/>
          </p:spPr>
          <p:txBody>
            <a:bodyPr wrap="square" rtlCol="0">
              <a:spAutoFit/>
            </a:bodyPr>
            <a:lstStyle/>
            <a:p>
              <a:pPr algn="ctr"/>
              <a:r>
                <a:rPr lang="en-US" dirty="0">
                  <a:solidFill>
                    <a:schemeClr val="bg1"/>
                  </a:solidFill>
                  <a:latin typeface="+mn-lt"/>
                </a:rPr>
                <a:t>Management</a:t>
              </a:r>
            </a:p>
            <a:p>
              <a:pPr algn="ctr"/>
              <a:r>
                <a:rPr lang="en-US" dirty="0">
                  <a:solidFill>
                    <a:schemeClr val="bg1"/>
                  </a:solidFill>
                  <a:latin typeface="+mn-lt"/>
                </a:rPr>
                <a:t>of</a:t>
              </a:r>
            </a:p>
            <a:p>
              <a:pPr algn="ctr"/>
              <a:r>
                <a:rPr lang="en-US" dirty="0">
                  <a:solidFill>
                    <a:schemeClr val="bg1"/>
                  </a:solidFill>
                  <a:latin typeface="+mn-lt"/>
                </a:rPr>
                <a:t>change</a:t>
              </a:r>
            </a:p>
          </p:txBody>
        </p:sp>
      </p:grpSp>
      <p:grpSp>
        <p:nvGrpSpPr>
          <p:cNvPr id="35" name="Group 34"/>
          <p:cNvGrpSpPr/>
          <p:nvPr/>
        </p:nvGrpSpPr>
        <p:grpSpPr>
          <a:xfrm>
            <a:off x="5992314" y="4621604"/>
            <a:ext cx="1753993" cy="1297939"/>
            <a:chOff x="952203" y="3757786"/>
            <a:chExt cx="2208965" cy="804776"/>
          </a:xfrm>
        </p:grpSpPr>
        <p:sp>
          <p:nvSpPr>
            <p:cNvPr id="36" name="Rectangle 35"/>
            <p:cNvSpPr/>
            <p:nvPr/>
          </p:nvSpPr>
          <p:spPr>
            <a:xfrm>
              <a:off x="952203" y="3757786"/>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TextBox 48"/>
            <p:cNvSpPr txBox="1"/>
            <p:nvPr/>
          </p:nvSpPr>
          <p:spPr>
            <a:xfrm>
              <a:off x="952203" y="3981602"/>
              <a:ext cx="2208965" cy="400752"/>
            </a:xfrm>
            <a:prstGeom prst="rect">
              <a:avLst/>
            </a:prstGeom>
            <a:noFill/>
          </p:spPr>
          <p:txBody>
            <a:bodyPr wrap="square" rtlCol="0">
              <a:spAutoFit/>
            </a:bodyPr>
            <a:lstStyle/>
            <a:p>
              <a:pPr algn="ctr"/>
              <a:r>
                <a:rPr lang="en-US" dirty="0">
                  <a:solidFill>
                    <a:schemeClr val="bg1"/>
                  </a:solidFill>
                  <a:latin typeface="+mn-lt"/>
                </a:rPr>
                <a:t>Continuous improvement</a:t>
              </a:r>
            </a:p>
          </p:txBody>
        </p:sp>
      </p:grpSp>
      <p:cxnSp>
        <p:nvCxnSpPr>
          <p:cNvPr id="60" name="Straight Arrow Connector 59"/>
          <p:cNvCxnSpPr/>
          <p:nvPr/>
        </p:nvCxnSpPr>
        <p:spPr>
          <a:xfrm>
            <a:off x="4471546" y="4366060"/>
            <a:ext cx="0" cy="219271"/>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grpSp>
        <p:nvGrpSpPr>
          <p:cNvPr id="16" name="Group 15"/>
          <p:cNvGrpSpPr/>
          <p:nvPr/>
        </p:nvGrpSpPr>
        <p:grpSpPr>
          <a:xfrm>
            <a:off x="3413339" y="1635069"/>
            <a:ext cx="2277533" cy="2304287"/>
            <a:chOff x="3659780" y="1531112"/>
            <a:chExt cx="2385318" cy="2377933"/>
          </a:xfrm>
        </p:grpSpPr>
        <p:pic>
          <p:nvPicPr>
            <p:cNvPr id="17" name="Picture 16" descr="SMS-cog-unlabe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9780" y="1531112"/>
              <a:ext cx="2385318" cy="2377933"/>
            </a:xfrm>
            <a:prstGeom prst="rect">
              <a:avLst/>
            </a:prstGeom>
          </p:spPr>
        </p:pic>
        <p:sp>
          <p:nvSpPr>
            <p:cNvPr id="18" name="TextBox 17"/>
            <p:cNvSpPr txBox="1"/>
            <p:nvPr/>
          </p:nvSpPr>
          <p:spPr>
            <a:xfrm>
              <a:off x="4087823" y="2258830"/>
              <a:ext cx="1512207" cy="857556"/>
            </a:xfrm>
            <a:prstGeom prst="rect">
              <a:avLst/>
            </a:prstGeom>
            <a:noFill/>
          </p:spPr>
          <p:txBody>
            <a:bodyPr wrap="none" rtlCol="0">
              <a:spAutoFit/>
            </a:bodyPr>
            <a:lstStyle/>
            <a:p>
              <a:pPr algn="ctr"/>
              <a:r>
                <a:rPr lang="en-US" sz="2400" dirty="0">
                  <a:solidFill>
                    <a:schemeClr val="bg1"/>
                  </a:solidFill>
                  <a:latin typeface="Calibri Light"/>
                  <a:cs typeface="Calibri Light"/>
                </a:rPr>
                <a:t>Safety</a:t>
              </a:r>
              <a:br>
                <a:rPr lang="en-US" sz="2400" dirty="0">
                  <a:solidFill>
                    <a:schemeClr val="bg1"/>
                  </a:solidFill>
                  <a:latin typeface="Calibri Light"/>
                  <a:cs typeface="Calibri Light"/>
                </a:rPr>
              </a:br>
              <a:r>
                <a:rPr lang="en-US" sz="2400" dirty="0">
                  <a:solidFill>
                    <a:schemeClr val="bg1"/>
                  </a:solidFill>
                  <a:latin typeface="Calibri Light"/>
                  <a:cs typeface="Calibri Light"/>
                </a:rPr>
                <a:t>Assurance</a:t>
              </a:r>
            </a:p>
          </p:txBody>
        </p:sp>
      </p:grpSp>
      <p:cxnSp>
        <p:nvCxnSpPr>
          <p:cNvPr id="19" name="Straight Arrow Connector 18"/>
          <p:cNvCxnSpPr/>
          <p:nvPr/>
        </p:nvCxnSpPr>
        <p:spPr>
          <a:xfrm>
            <a:off x="2488276" y="4368046"/>
            <a:ext cx="1976347" cy="0"/>
          </a:xfrm>
          <a:prstGeom prst="straightConnector1">
            <a:avLst/>
          </a:prstGeom>
          <a:ln w="28575" cap="flat" cmpd="sng" algn="ctr">
            <a:solidFill>
              <a:srgbClr val="2D3C47"/>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p:nvPr/>
        </p:nvCxnSpPr>
        <p:spPr>
          <a:xfrm>
            <a:off x="2495199" y="4368046"/>
            <a:ext cx="0" cy="219271"/>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a:xfrm>
            <a:off x="6437263" y="4366060"/>
            <a:ext cx="0" cy="287374"/>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cxnSp>
        <p:nvCxnSpPr>
          <p:cNvPr id="26" name="Straight Arrow Connector 25"/>
          <p:cNvCxnSpPr/>
          <p:nvPr/>
        </p:nvCxnSpPr>
        <p:spPr>
          <a:xfrm>
            <a:off x="4471546" y="4368046"/>
            <a:ext cx="1976347" cy="0"/>
          </a:xfrm>
          <a:prstGeom prst="straightConnector1">
            <a:avLst/>
          </a:prstGeom>
          <a:ln w="28575" cap="flat" cmpd="sng" algn="ctr">
            <a:solidFill>
              <a:srgbClr val="2D3C47"/>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27" name="Straight Arrow Connector 26"/>
          <p:cNvCxnSpPr/>
          <p:nvPr/>
        </p:nvCxnSpPr>
        <p:spPr>
          <a:xfrm>
            <a:off x="4464623" y="4005473"/>
            <a:ext cx="0" cy="360587"/>
          </a:xfrm>
          <a:prstGeom prst="straightConnector1">
            <a:avLst/>
          </a:prstGeom>
          <a:ln w="28575" cap="flat" cmpd="sng" algn="ctr">
            <a:solidFill>
              <a:srgbClr val="2D3C47"/>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sp>
        <p:nvSpPr>
          <p:cNvPr id="2" name="Slide Number Placeholder 1"/>
          <p:cNvSpPr>
            <a:spLocks noGrp="1"/>
          </p:cNvSpPr>
          <p:nvPr>
            <p:ph type="sldNum" sz="quarter" idx="12"/>
          </p:nvPr>
        </p:nvSpPr>
        <p:spPr/>
        <p:txBody>
          <a:bodyPr/>
          <a:lstStyle/>
          <a:p>
            <a:fld id="{F00A00CB-2C12-43BD-8097-0EF59CD27AF0}" type="slidenum">
              <a:rPr lang="en-US" smtClean="0"/>
              <a:pPr/>
              <a:t>36</a:t>
            </a:fld>
            <a:endParaRPr lang="en-US" dirty="0"/>
          </a:p>
        </p:txBody>
      </p:sp>
    </p:spTree>
    <p:extLst>
      <p:ext uri="{BB962C8B-B14F-4D97-AF65-F5344CB8AC3E}">
        <p14:creationId xmlns:p14="http://schemas.microsoft.com/office/powerpoint/2010/main" val="1870712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787155"/>
            <a:ext cx="7886700" cy="1778527"/>
          </a:xfrm>
        </p:spPr>
        <p:txBody>
          <a:bodyPr>
            <a:normAutofit/>
          </a:bodyPr>
          <a:lstStyle/>
          <a:p>
            <a:pPr algn="ctr"/>
            <a:br>
              <a:rPr lang="en-US" dirty="0"/>
            </a:br>
            <a:r>
              <a:rPr lang="en-US" dirty="0"/>
              <a:t>Safety Promotion</a:t>
            </a:r>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37</a:t>
            </a:fld>
            <a:endParaRPr lang="en-US" dirty="0">
              <a:latin typeface="Gill Sans MT" pitchFamily="34" charset="0"/>
            </a:endParaRPr>
          </a:p>
        </p:txBody>
      </p:sp>
    </p:spTree>
    <p:extLst>
      <p:ext uri="{BB962C8B-B14F-4D97-AF65-F5344CB8AC3E}">
        <p14:creationId xmlns:p14="http://schemas.microsoft.com/office/powerpoint/2010/main" val="35223806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Safety Promotion Sub-Components</a:t>
            </a:r>
          </a:p>
        </p:txBody>
      </p:sp>
      <p:grpSp>
        <p:nvGrpSpPr>
          <p:cNvPr id="14" name="Group 13"/>
          <p:cNvGrpSpPr/>
          <p:nvPr/>
        </p:nvGrpSpPr>
        <p:grpSpPr>
          <a:xfrm>
            <a:off x="3579717" y="1566519"/>
            <a:ext cx="2277533" cy="2304287"/>
            <a:chOff x="3659780" y="1531112"/>
            <a:chExt cx="2385318" cy="2377933"/>
          </a:xfrm>
        </p:grpSpPr>
        <p:pic>
          <p:nvPicPr>
            <p:cNvPr id="15" name="Picture 14" descr="SMS-cog-unlabe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9780" y="1531112"/>
              <a:ext cx="2385318" cy="2377933"/>
            </a:xfrm>
            <a:prstGeom prst="rect">
              <a:avLst/>
            </a:prstGeom>
          </p:spPr>
        </p:pic>
        <p:sp>
          <p:nvSpPr>
            <p:cNvPr id="16" name="TextBox 15"/>
            <p:cNvSpPr txBox="1"/>
            <p:nvPr/>
          </p:nvSpPr>
          <p:spPr>
            <a:xfrm>
              <a:off x="4062167" y="2258830"/>
              <a:ext cx="1563517" cy="857556"/>
            </a:xfrm>
            <a:prstGeom prst="rect">
              <a:avLst/>
            </a:prstGeom>
            <a:noFill/>
          </p:spPr>
          <p:txBody>
            <a:bodyPr wrap="none" rtlCol="0">
              <a:spAutoFit/>
            </a:bodyPr>
            <a:lstStyle/>
            <a:p>
              <a:pPr algn="ctr"/>
              <a:r>
                <a:rPr lang="en-US" sz="2400" dirty="0">
                  <a:solidFill>
                    <a:schemeClr val="bg1"/>
                  </a:solidFill>
                  <a:latin typeface="Calibri Light"/>
                  <a:cs typeface="Calibri Light"/>
                </a:rPr>
                <a:t>Safety</a:t>
              </a:r>
              <a:br>
                <a:rPr lang="en-US" sz="2400" dirty="0">
                  <a:solidFill>
                    <a:schemeClr val="bg1"/>
                  </a:solidFill>
                  <a:latin typeface="Calibri Light"/>
                  <a:cs typeface="Calibri Light"/>
                </a:rPr>
              </a:br>
              <a:r>
                <a:rPr lang="en-US" sz="2400" dirty="0">
                  <a:solidFill>
                    <a:schemeClr val="bg1"/>
                  </a:solidFill>
                  <a:latin typeface="Calibri Light"/>
                  <a:cs typeface="Calibri Light"/>
                </a:rPr>
                <a:t>Promotion</a:t>
              </a:r>
            </a:p>
          </p:txBody>
        </p:sp>
      </p:grpSp>
      <p:grpSp>
        <p:nvGrpSpPr>
          <p:cNvPr id="17" name="Group 16"/>
          <p:cNvGrpSpPr/>
          <p:nvPr/>
        </p:nvGrpSpPr>
        <p:grpSpPr>
          <a:xfrm>
            <a:off x="4754653" y="4538477"/>
            <a:ext cx="1753993" cy="1297939"/>
            <a:chOff x="1954719" y="3757786"/>
            <a:chExt cx="2208965" cy="804776"/>
          </a:xfrm>
        </p:grpSpPr>
        <p:sp>
          <p:nvSpPr>
            <p:cNvPr id="18" name="Rectangle 17"/>
            <p:cNvSpPr/>
            <p:nvPr/>
          </p:nvSpPr>
          <p:spPr>
            <a:xfrm>
              <a:off x="2003253" y="3757786"/>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Box 18"/>
            <p:cNvSpPr txBox="1"/>
            <p:nvPr/>
          </p:nvSpPr>
          <p:spPr>
            <a:xfrm>
              <a:off x="1954719" y="3967123"/>
              <a:ext cx="2208965" cy="400752"/>
            </a:xfrm>
            <a:prstGeom prst="rect">
              <a:avLst/>
            </a:prstGeom>
            <a:noFill/>
          </p:spPr>
          <p:txBody>
            <a:bodyPr wrap="square" rtlCol="0">
              <a:spAutoFit/>
            </a:bodyPr>
            <a:lstStyle/>
            <a:p>
              <a:pPr algn="ctr"/>
              <a:r>
                <a:rPr lang="en-US" dirty="0">
                  <a:solidFill>
                    <a:schemeClr val="bg1"/>
                  </a:solidFill>
                  <a:latin typeface="+mn-lt"/>
                </a:rPr>
                <a:t>Competencies and Training</a:t>
              </a:r>
            </a:p>
          </p:txBody>
        </p:sp>
      </p:grpSp>
      <p:grpSp>
        <p:nvGrpSpPr>
          <p:cNvPr id="20" name="Group 19"/>
          <p:cNvGrpSpPr/>
          <p:nvPr/>
        </p:nvGrpSpPr>
        <p:grpSpPr>
          <a:xfrm>
            <a:off x="2953488" y="4538477"/>
            <a:ext cx="1753993" cy="1297939"/>
            <a:chOff x="1954719" y="3757786"/>
            <a:chExt cx="2208965" cy="804776"/>
          </a:xfrm>
        </p:grpSpPr>
        <p:sp>
          <p:nvSpPr>
            <p:cNvPr id="21" name="Rectangle 20"/>
            <p:cNvSpPr/>
            <p:nvPr/>
          </p:nvSpPr>
          <p:spPr>
            <a:xfrm>
              <a:off x="2003253" y="3757786"/>
              <a:ext cx="2102102" cy="804776"/>
            </a:xfrm>
            <a:prstGeom prst="rect">
              <a:avLst/>
            </a:prstGeom>
            <a:gradFill>
              <a:gsLst>
                <a:gs pos="0">
                  <a:srgbClr val="3A557D"/>
                </a:gs>
                <a:gs pos="100000">
                  <a:srgbClr val="3A557D">
                    <a:alpha val="75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TextBox 21"/>
            <p:cNvSpPr txBox="1"/>
            <p:nvPr/>
          </p:nvSpPr>
          <p:spPr>
            <a:xfrm>
              <a:off x="1954719" y="3961683"/>
              <a:ext cx="2208965" cy="400752"/>
            </a:xfrm>
            <a:prstGeom prst="rect">
              <a:avLst/>
            </a:prstGeom>
            <a:noFill/>
          </p:spPr>
          <p:txBody>
            <a:bodyPr wrap="square" rtlCol="0">
              <a:spAutoFit/>
            </a:bodyPr>
            <a:lstStyle/>
            <a:p>
              <a:pPr algn="ctr"/>
              <a:r>
                <a:rPr lang="en-US" dirty="0">
                  <a:solidFill>
                    <a:schemeClr val="bg1"/>
                  </a:solidFill>
                  <a:latin typeface="+mn-lt"/>
                </a:rPr>
                <a:t>Safety Communication</a:t>
              </a:r>
            </a:p>
          </p:txBody>
        </p:sp>
      </p:grpSp>
      <p:cxnSp>
        <p:nvCxnSpPr>
          <p:cNvPr id="23" name="Straight Arrow Connector 22"/>
          <p:cNvCxnSpPr/>
          <p:nvPr/>
        </p:nvCxnSpPr>
        <p:spPr>
          <a:xfrm>
            <a:off x="3826160" y="4229650"/>
            <a:ext cx="0" cy="249918"/>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a:xfrm>
            <a:off x="5601826" y="4229650"/>
            <a:ext cx="0" cy="249918"/>
          </a:xfrm>
          <a:prstGeom prst="straightConnector1">
            <a:avLst/>
          </a:prstGeom>
          <a:ln w="28575" cap="flat" cmpd="sng" algn="ctr">
            <a:solidFill>
              <a:srgbClr val="2D3C47"/>
            </a:solidFill>
            <a:prstDash val="solid"/>
            <a:round/>
            <a:headEnd type="none" w="med" len="med"/>
            <a:tailEnd type="arrow" w="med" len="med"/>
          </a:ln>
          <a:effectLst/>
        </p:spPr>
        <p:style>
          <a:lnRef idx="3">
            <a:schemeClr val="accent1"/>
          </a:lnRef>
          <a:fillRef idx="0">
            <a:schemeClr val="accent1"/>
          </a:fillRef>
          <a:effectRef idx="2">
            <a:schemeClr val="accent1"/>
          </a:effectRef>
          <a:fontRef idx="minor">
            <a:schemeClr val="tx1"/>
          </a:fontRef>
        </p:style>
      </p:cxnSp>
      <p:cxnSp>
        <p:nvCxnSpPr>
          <p:cNvPr id="30" name="Straight Arrow Connector 29"/>
          <p:cNvCxnSpPr/>
          <p:nvPr/>
        </p:nvCxnSpPr>
        <p:spPr>
          <a:xfrm>
            <a:off x="4707481" y="3973484"/>
            <a:ext cx="0" cy="256166"/>
          </a:xfrm>
          <a:prstGeom prst="straightConnector1">
            <a:avLst/>
          </a:prstGeom>
          <a:ln w="28575" cap="flat" cmpd="sng" algn="ctr">
            <a:solidFill>
              <a:srgbClr val="2D3C47"/>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31" name="Straight Arrow Connector 30"/>
          <p:cNvCxnSpPr/>
          <p:nvPr/>
        </p:nvCxnSpPr>
        <p:spPr>
          <a:xfrm>
            <a:off x="3826160" y="4224487"/>
            <a:ext cx="887833" cy="528"/>
          </a:xfrm>
          <a:prstGeom prst="straightConnector1">
            <a:avLst/>
          </a:prstGeom>
          <a:ln w="28575" cap="flat" cmpd="sng" algn="ctr">
            <a:solidFill>
              <a:srgbClr val="22324A"/>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32" name="Straight Arrow Connector 31"/>
          <p:cNvCxnSpPr/>
          <p:nvPr/>
        </p:nvCxnSpPr>
        <p:spPr>
          <a:xfrm>
            <a:off x="4713993" y="4219852"/>
            <a:ext cx="887833" cy="528"/>
          </a:xfrm>
          <a:prstGeom prst="straightConnector1">
            <a:avLst/>
          </a:prstGeom>
          <a:ln w="28575" cap="flat" cmpd="sng" algn="ctr">
            <a:solidFill>
              <a:srgbClr val="22324A"/>
            </a:solidFill>
            <a:prstDash val="solid"/>
            <a:round/>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70508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512494"/>
            <a:ext cx="7886700" cy="1858960"/>
          </a:xfrm>
        </p:spPr>
        <p:txBody>
          <a:bodyPr>
            <a:normAutofit fontScale="90000"/>
          </a:bodyPr>
          <a:lstStyle/>
          <a:p>
            <a:pPr algn="ctr"/>
            <a:r>
              <a:rPr lang="en-US" dirty="0"/>
              <a:t>SMS Roles and Responsibilities</a:t>
            </a:r>
            <a:br>
              <a:rPr lang="en-US" dirty="0"/>
            </a:br>
            <a:endParaRPr lang="en-US" dirty="0"/>
          </a:p>
        </p:txBody>
      </p:sp>
      <p:sp>
        <p:nvSpPr>
          <p:cNvPr id="3" name="Slide Number Placeholder 2"/>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39</a:t>
            </a:fld>
            <a:endParaRPr lang="en-US" dirty="0">
              <a:latin typeface="Gill Sans MT" pitchFamily="34" charset="0"/>
            </a:endParaRPr>
          </a:p>
        </p:txBody>
      </p:sp>
    </p:spTree>
    <p:extLst>
      <p:ext uri="{BB962C8B-B14F-4D97-AF65-F5344CB8AC3E}">
        <p14:creationId xmlns:p14="http://schemas.microsoft.com/office/powerpoint/2010/main" val="1050919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p:cNvSpPr>
          <p:nvPr>
            <p:ph idx="1"/>
          </p:nvPr>
        </p:nvSpPr>
        <p:spPr/>
        <p:txBody>
          <a:bodyPr>
            <a:normAutofit/>
          </a:bodyPr>
          <a:lstStyle/>
          <a:p>
            <a:pPr>
              <a:lnSpc>
                <a:spcPct val="150000"/>
              </a:lnSpc>
            </a:pPr>
            <a:r>
              <a:rPr lang="en-US" sz="2800" dirty="0">
                <a:latin typeface="Gill Sans MT"/>
                <a:ea typeface="ＭＳ Ｐゴシック" charset="0"/>
              </a:rPr>
              <a:t>Voluntary onsite reviews</a:t>
            </a:r>
          </a:p>
          <a:p>
            <a:pPr>
              <a:lnSpc>
                <a:spcPct val="150000"/>
              </a:lnSpc>
            </a:pPr>
            <a:r>
              <a:rPr lang="en-US" sz="2800" dirty="0">
                <a:latin typeface="Gill Sans MT"/>
                <a:ea typeface="ＭＳ Ｐゴシック" charset="0"/>
              </a:rPr>
              <a:t>Orientation seminars</a:t>
            </a:r>
          </a:p>
          <a:p>
            <a:pPr>
              <a:lnSpc>
                <a:spcPct val="150000"/>
              </a:lnSpc>
            </a:pPr>
            <a:r>
              <a:rPr lang="en-US" sz="2800" dirty="0">
                <a:latin typeface="Gill Sans MT"/>
                <a:ea typeface="ＭＳ Ｐゴシック" charset="0"/>
              </a:rPr>
              <a:t>Ongoing outreach</a:t>
            </a:r>
          </a:p>
          <a:p>
            <a:pPr marL="0" indent="0">
              <a:lnSpc>
                <a:spcPct val="60000"/>
              </a:lnSpc>
              <a:buNone/>
            </a:pPr>
            <a:endParaRPr lang="en-US" sz="2800" dirty="0">
              <a:latin typeface="Gill Sans MT"/>
              <a:ea typeface="ＭＳ Ｐゴシック" charset="0"/>
            </a:endParaRPr>
          </a:p>
          <a:p>
            <a:pPr>
              <a:lnSpc>
                <a:spcPct val="150000"/>
              </a:lnSpc>
            </a:pPr>
            <a:endParaRPr lang="en-US" sz="2800" dirty="0">
              <a:latin typeface="Gill Sans MT"/>
              <a:ea typeface="ＭＳ Ｐゴシック" charset="0"/>
            </a:endParaRPr>
          </a:p>
          <a:p>
            <a:pPr marL="0" indent="0">
              <a:lnSpc>
                <a:spcPct val="150000"/>
              </a:lnSpc>
              <a:buNone/>
            </a:pPr>
            <a:endParaRPr lang="en-US" sz="2700" dirty="0">
              <a:latin typeface="Calibri" charset="0"/>
              <a:ea typeface="ＭＳ Ｐゴシック" charset="0"/>
            </a:endParaRPr>
          </a:p>
        </p:txBody>
      </p:sp>
      <p:sp>
        <p:nvSpPr>
          <p:cNvPr id="36865" name="Rectangle 2"/>
          <p:cNvSpPr>
            <a:spLocks noGrp="1"/>
          </p:cNvSpPr>
          <p:nvPr>
            <p:ph type="title"/>
          </p:nvPr>
        </p:nvSpPr>
        <p:spPr/>
        <p:txBody>
          <a:bodyPr>
            <a:normAutofit/>
          </a:bodyPr>
          <a:lstStyle/>
          <a:p>
            <a:r>
              <a:rPr lang="en-US" sz="3700" dirty="0"/>
              <a:t>FTA Bus Safety Program</a:t>
            </a:r>
          </a:p>
        </p:txBody>
      </p:sp>
      <p:graphicFrame>
        <p:nvGraphicFramePr>
          <p:cNvPr id="5" name="Content Placeholder 9"/>
          <p:cNvGraphicFramePr>
            <a:graphicFrameLocks/>
          </p:cNvGraphicFramePr>
          <p:nvPr>
            <p:extLst>
              <p:ext uri="{D42A27DB-BD31-4B8C-83A1-F6EECF244321}">
                <p14:modId xmlns:p14="http://schemas.microsoft.com/office/powerpoint/2010/main" val="3672892255"/>
              </p:ext>
            </p:extLst>
          </p:nvPr>
        </p:nvGraphicFramePr>
        <p:xfrm>
          <a:off x="4954206" y="1417637"/>
          <a:ext cx="4498887" cy="3534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17506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Who is the Accountable Executive</a:t>
            </a:r>
          </a:p>
        </p:txBody>
      </p:sp>
      <p:sp>
        <p:nvSpPr>
          <p:cNvPr id="3" name="Content Placeholder 2"/>
          <p:cNvSpPr>
            <a:spLocks noGrp="1"/>
          </p:cNvSpPr>
          <p:nvPr>
            <p:ph idx="1"/>
          </p:nvPr>
        </p:nvSpPr>
        <p:spPr/>
        <p:txBody>
          <a:bodyPr>
            <a:normAutofit/>
          </a:bodyPr>
          <a:lstStyle/>
          <a:p>
            <a:pPr>
              <a:spcBef>
                <a:spcPts val="0"/>
              </a:spcBef>
              <a:spcAft>
                <a:spcPts val="800"/>
              </a:spcAft>
            </a:pPr>
            <a:r>
              <a:rPr lang="en-US" sz="2900" dirty="0"/>
              <a:t>Should be transit agency’s chief executive</a:t>
            </a:r>
          </a:p>
          <a:p>
            <a:pPr>
              <a:spcBef>
                <a:spcPts val="0"/>
              </a:spcBef>
              <a:spcAft>
                <a:spcPts val="800"/>
              </a:spcAft>
            </a:pPr>
            <a:r>
              <a:rPr lang="en-US" sz="2900" dirty="0"/>
              <a:t>At some transit agencies, roles and responsibilities may be fluid based on structure and reporting relationships</a:t>
            </a:r>
          </a:p>
          <a:p>
            <a:pPr>
              <a:spcBef>
                <a:spcPts val="0"/>
              </a:spcBef>
              <a:spcAft>
                <a:spcPts val="800"/>
              </a:spcAft>
            </a:pPr>
            <a:r>
              <a:rPr lang="en-US" sz="2900" dirty="0"/>
              <a:t>Must be one primary decision-maker that is ultimately responsible for safety management</a:t>
            </a:r>
          </a:p>
          <a:p>
            <a:pPr>
              <a:spcBef>
                <a:spcPts val="0"/>
              </a:spcBef>
              <a:spcAft>
                <a:spcPts val="800"/>
              </a:spcAft>
            </a:pPr>
            <a:r>
              <a:rPr lang="en-US" sz="2900" dirty="0"/>
              <a:t>It is a basic management tenet that accountabilities flow top-down</a:t>
            </a:r>
          </a:p>
          <a:p>
            <a:endParaRPr lang="en-US" dirty="0"/>
          </a:p>
        </p:txBody>
      </p:sp>
    </p:spTree>
    <p:extLst>
      <p:ext uri="{BB962C8B-B14F-4D97-AF65-F5344CB8AC3E}">
        <p14:creationId xmlns:p14="http://schemas.microsoft.com/office/powerpoint/2010/main" val="4162020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Accountable Executive Responsibilities</a:t>
            </a:r>
          </a:p>
        </p:txBody>
      </p:sp>
      <p:sp>
        <p:nvSpPr>
          <p:cNvPr id="3" name="Content Placeholder 2"/>
          <p:cNvSpPr>
            <a:spLocks noGrp="1"/>
          </p:cNvSpPr>
          <p:nvPr>
            <p:ph idx="1"/>
          </p:nvPr>
        </p:nvSpPr>
        <p:spPr>
          <a:xfrm>
            <a:off x="457200" y="1544637"/>
            <a:ext cx="8229600" cy="4447480"/>
          </a:xfrm>
        </p:spPr>
        <p:txBody>
          <a:bodyPr>
            <a:normAutofit/>
          </a:bodyPr>
          <a:lstStyle/>
          <a:p>
            <a:pPr lvl="0">
              <a:spcBef>
                <a:spcPts val="0"/>
              </a:spcBef>
              <a:spcAft>
                <a:spcPts val="800"/>
              </a:spcAft>
            </a:pPr>
            <a:r>
              <a:rPr lang="en-US" sz="2900" dirty="0"/>
              <a:t>Ensure safety concerns are considered in on-going budget planning process</a:t>
            </a:r>
          </a:p>
          <a:p>
            <a:pPr lvl="0">
              <a:spcBef>
                <a:spcPts val="0"/>
              </a:spcBef>
              <a:spcAft>
                <a:spcPts val="800"/>
              </a:spcAft>
            </a:pPr>
            <a:r>
              <a:rPr lang="en-US" sz="2900" dirty="0"/>
              <a:t>Ensure transparency in safety priorities for oversight entity and employees</a:t>
            </a:r>
          </a:p>
          <a:p>
            <a:pPr lvl="0">
              <a:spcBef>
                <a:spcPts val="0"/>
              </a:spcBef>
              <a:spcAft>
                <a:spcPts val="800"/>
              </a:spcAft>
            </a:pPr>
            <a:r>
              <a:rPr lang="en-US" sz="2900" dirty="0"/>
              <a:t>Establish guidance on level of acceptable safety risk</a:t>
            </a:r>
          </a:p>
          <a:p>
            <a:pPr lvl="0">
              <a:spcBef>
                <a:spcPts val="0"/>
              </a:spcBef>
              <a:spcAft>
                <a:spcPts val="800"/>
              </a:spcAft>
            </a:pPr>
            <a:r>
              <a:rPr lang="en-US" sz="2900" dirty="0"/>
              <a:t>Ensure Safety Management Policy Statement is appropriate and communicated throughout agency</a:t>
            </a:r>
          </a:p>
          <a:p>
            <a:endParaRPr lang="en-US" dirty="0"/>
          </a:p>
        </p:txBody>
      </p:sp>
    </p:spTree>
    <p:extLst>
      <p:ext uri="{BB962C8B-B14F-4D97-AF65-F5344CB8AC3E}">
        <p14:creationId xmlns:p14="http://schemas.microsoft.com/office/powerpoint/2010/main" val="178360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Appoint the SMS Lead</a:t>
            </a:r>
          </a:p>
        </p:txBody>
      </p:sp>
      <p:sp>
        <p:nvSpPr>
          <p:cNvPr id="3" name="Content Placeholder 2"/>
          <p:cNvSpPr>
            <a:spLocks noGrp="1"/>
          </p:cNvSpPr>
          <p:nvPr>
            <p:ph idx="1"/>
          </p:nvPr>
        </p:nvSpPr>
        <p:spPr>
          <a:xfrm>
            <a:off x="457200" y="1445515"/>
            <a:ext cx="8229600" cy="4447480"/>
          </a:xfrm>
        </p:spPr>
        <p:txBody>
          <a:bodyPr>
            <a:noAutofit/>
          </a:bodyPr>
          <a:lstStyle/>
          <a:p>
            <a:r>
              <a:rPr lang="en-US" sz="3000" dirty="0"/>
              <a:t>Must have explicit support from the Accountable Executive</a:t>
            </a:r>
          </a:p>
          <a:p>
            <a:r>
              <a:rPr lang="en-US" sz="3000" dirty="0"/>
              <a:t>Must have formal access [as per governance structure] to Accountable Executive</a:t>
            </a:r>
          </a:p>
          <a:p>
            <a:r>
              <a:rPr lang="en-US" sz="3000" dirty="0"/>
              <a:t>Should be formally appointed and trained</a:t>
            </a:r>
          </a:p>
          <a:p>
            <a:r>
              <a:rPr lang="en-US" sz="3000" dirty="0"/>
              <a:t>For smaller agencies, may be current safety manager</a:t>
            </a:r>
          </a:p>
          <a:p>
            <a:r>
              <a:rPr lang="en-US" sz="3000" dirty="0"/>
              <a:t>For larger agencies, may be head of Safety Dept. or senior member of Safety Dept.</a:t>
            </a:r>
          </a:p>
        </p:txBody>
      </p:sp>
    </p:spTree>
    <p:extLst>
      <p:ext uri="{BB962C8B-B14F-4D97-AF65-F5344CB8AC3E}">
        <p14:creationId xmlns:p14="http://schemas.microsoft.com/office/powerpoint/2010/main" val="3998918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SMS Manager/Key Safety Personnel Responsibilities</a:t>
            </a:r>
            <a:endParaRPr lang="en-US" sz="3600" dirty="0"/>
          </a:p>
        </p:txBody>
      </p:sp>
      <p:sp>
        <p:nvSpPr>
          <p:cNvPr id="3" name="Content Placeholder 2"/>
          <p:cNvSpPr>
            <a:spLocks noGrp="1"/>
          </p:cNvSpPr>
          <p:nvPr>
            <p:ph idx="1"/>
          </p:nvPr>
        </p:nvSpPr>
        <p:spPr/>
        <p:txBody>
          <a:bodyPr>
            <a:normAutofit fontScale="92500" lnSpcReduction="10000"/>
          </a:bodyPr>
          <a:lstStyle/>
          <a:p>
            <a:pPr lvl="0"/>
            <a:r>
              <a:rPr lang="en-GB" sz="3000" dirty="0"/>
              <a:t>Manages SMS implementation plan on behalf of Accountable Executive</a:t>
            </a:r>
            <a:endParaRPr lang="en-US" sz="3000" dirty="0"/>
          </a:p>
          <a:p>
            <a:pPr lvl="0"/>
            <a:r>
              <a:rPr lang="en-GB" sz="3000" dirty="0"/>
              <a:t>Directs hazard identification and safety risk evaluation</a:t>
            </a:r>
            <a:endParaRPr lang="en-US" sz="3000" dirty="0"/>
          </a:p>
          <a:p>
            <a:pPr lvl="0"/>
            <a:r>
              <a:rPr lang="en-GB" sz="3000" dirty="0"/>
              <a:t>Monitors mitigation activities</a:t>
            </a:r>
            <a:endParaRPr lang="en-US" sz="3000" dirty="0"/>
          </a:p>
          <a:p>
            <a:pPr lvl="0"/>
            <a:r>
              <a:rPr lang="en-GB" sz="3000" dirty="0"/>
              <a:t>Provides periodic reports on safety performance</a:t>
            </a:r>
            <a:endParaRPr lang="en-US" sz="3000" dirty="0"/>
          </a:p>
          <a:p>
            <a:pPr lvl="0"/>
            <a:r>
              <a:rPr lang="en-GB" sz="3000" dirty="0"/>
              <a:t>Maintains safety documentation</a:t>
            </a:r>
            <a:endParaRPr lang="en-US" sz="3000" dirty="0"/>
          </a:p>
          <a:p>
            <a:pPr lvl="0"/>
            <a:r>
              <a:rPr lang="en-GB" sz="3000" dirty="0"/>
              <a:t>Plans and organizes safety training</a:t>
            </a:r>
          </a:p>
          <a:p>
            <a:r>
              <a:rPr lang="en-GB" sz="3000" dirty="0"/>
              <a:t>Scale of this function varies depending on size of organization</a:t>
            </a:r>
            <a:endParaRPr lang="en-US" sz="3000" dirty="0"/>
          </a:p>
          <a:p>
            <a:pPr lvl="0"/>
            <a:endParaRPr lang="en-US" dirty="0"/>
          </a:p>
        </p:txBody>
      </p:sp>
    </p:spTree>
    <p:extLst>
      <p:ext uri="{BB962C8B-B14F-4D97-AF65-F5344CB8AC3E}">
        <p14:creationId xmlns:p14="http://schemas.microsoft.com/office/powerpoint/2010/main" val="1617527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Build the SMS Implementation Team</a:t>
            </a:r>
          </a:p>
        </p:txBody>
      </p:sp>
      <p:sp>
        <p:nvSpPr>
          <p:cNvPr id="3" name="Content Placeholder 2"/>
          <p:cNvSpPr>
            <a:spLocks noGrp="1"/>
          </p:cNvSpPr>
          <p:nvPr>
            <p:ph idx="1"/>
          </p:nvPr>
        </p:nvSpPr>
        <p:spPr>
          <a:xfrm>
            <a:off x="457200" y="1433909"/>
            <a:ext cx="8229600" cy="4587750"/>
          </a:xfrm>
        </p:spPr>
        <p:txBody>
          <a:bodyPr>
            <a:normAutofit fontScale="92500" lnSpcReduction="20000"/>
          </a:bodyPr>
          <a:lstStyle/>
          <a:p>
            <a:pPr>
              <a:spcAft>
                <a:spcPts val="600"/>
              </a:spcAft>
            </a:pPr>
            <a:r>
              <a:rPr lang="en-US" dirty="0"/>
              <a:t>Must have clearly defined roles and responsibilities</a:t>
            </a:r>
          </a:p>
          <a:p>
            <a:pPr>
              <a:spcAft>
                <a:spcPts val="600"/>
              </a:spcAft>
            </a:pPr>
            <a:r>
              <a:rPr lang="en-US" dirty="0"/>
              <a:t>Must be interdisciplinary</a:t>
            </a:r>
          </a:p>
          <a:p>
            <a:pPr lvl="1">
              <a:spcAft>
                <a:spcPts val="600"/>
              </a:spcAft>
            </a:pPr>
            <a:r>
              <a:rPr lang="en-US" dirty="0"/>
              <a:t>Operations and Maintenance departments/functions must be represented</a:t>
            </a:r>
          </a:p>
          <a:p>
            <a:pPr>
              <a:spcAft>
                <a:spcPts val="600"/>
              </a:spcAft>
            </a:pPr>
            <a:r>
              <a:rPr lang="en-US" dirty="0"/>
              <a:t>Must have clear tasks to be executed over a specific time period</a:t>
            </a:r>
          </a:p>
          <a:p>
            <a:pPr>
              <a:spcAft>
                <a:spcPts val="600"/>
              </a:spcAft>
            </a:pPr>
            <a:r>
              <a:rPr lang="en-US" dirty="0"/>
              <a:t>Supports the SMS Lead</a:t>
            </a:r>
          </a:p>
          <a:p>
            <a:pPr>
              <a:spcAft>
                <a:spcPts val="600"/>
              </a:spcAft>
            </a:pPr>
            <a:r>
              <a:rPr lang="en-US" dirty="0"/>
              <a:t>Will vary based on agency size, complexity, and operating characteristics </a:t>
            </a:r>
          </a:p>
        </p:txBody>
      </p:sp>
    </p:spTree>
    <p:extLst>
      <p:ext uri="{BB962C8B-B14F-4D97-AF65-F5344CB8AC3E}">
        <p14:creationId xmlns:p14="http://schemas.microsoft.com/office/powerpoint/2010/main" val="12266242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324225"/>
            <a:ext cx="7772400" cy="1362075"/>
          </a:xfrm>
        </p:spPr>
        <p:txBody>
          <a:bodyPr/>
          <a:lstStyle/>
          <a:p>
            <a:pPr algn="ctr"/>
            <a:r>
              <a:rPr lang="en-US" dirty="0" err="1"/>
              <a:t>Sms</a:t>
            </a:r>
            <a:r>
              <a:rPr lang="en-US" dirty="0"/>
              <a:t> lessons learned</a:t>
            </a:r>
          </a:p>
        </p:txBody>
      </p:sp>
      <p:sp>
        <p:nvSpPr>
          <p:cNvPr id="4" name="Slide Number Placeholder 3"/>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45</a:t>
            </a:fld>
            <a:endParaRPr lang="en-US" dirty="0">
              <a:latin typeface="Gill Sans MT" pitchFamily="34" charset="0"/>
            </a:endParaRPr>
          </a:p>
        </p:txBody>
      </p:sp>
    </p:spTree>
    <p:extLst>
      <p:ext uri="{BB962C8B-B14F-4D97-AF65-F5344CB8AC3E}">
        <p14:creationId xmlns:p14="http://schemas.microsoft.com/office/powerpoint/2010/main" val="19494137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Key Message for Top Executives</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sz="4000" dirty="0"/>
              <a:t>Commitment to SMS is vital for its success</a:t>
            </a:r>
          </a:p>
          <a:p>
            <a:pPr lvl="1">
              <a:lnSpc>
                <a:spcPct val="120000"/>
              </a:lnSpc>
            </a:pPr>
            <a:r>
              <a:rPr lang="en-US" sz="3100" dirty="0"/>
              <a:t>Top Executive must endorse it, resource it and ensure it is used</a:t>
            </a:r>
          </a:p>
          <a:p>
            <a:pPr>
              <a:lnSpc>
                <a:spcPct val="120000"/>
              </a:lnSpc>
            </a:pPr>
            <a:r>
              <a:rPr lang="en-US" sz="4000" dirty="0"/>
              <a:t>Communicate often with your employees</a:t>
            </a:r>
          </a:p>
          <a:p>
            <a:pPr lvl="1">
              <a:lnSpc>
                <a:spcPct val="120000"/>
              </a:lnSpc>
            </a:pPr>
            <a:r>
              <a:rPr lang="en-US" sz="3100" dirty="0"/>
              <a:t>Emphasize your safety priorities</a:t>
            </a:r>
          </a:p>
          <a:p>
            <a:pPr lvl="1">
              <a:lnSpc>
                <a:spcPct val="120000"/>
              </a:lnSpc>
            </a:pPr>
            <a:r>
              <a:rPr lang="en-US" sz="3100" dirty="0"/>
              <a:t>Employees more likely to report and discuss safety concerns if it is easy</a:t>
            </a:r>
          </a:p>
          <a:p>
            <a:pPr>
              <a:lnSpc>
                <a:spcPct val="120000"/>
              </a:lnSpc>
            </a:pPr>
            <a:r>
              <a:rPr lang="en-US" sz="4000" dirty="0"/>
              <a:t>Integrate SMS into management of all service delivery operations</a:t>
            </a:r>
          </a:p>
          <a:p>
            <a:pPr lvl="1">
              <a:lnSpc>
                <a:spcPct val="120000"/>
              </a:lnSpc>
            </a:pPr>
            <a:r>
              <a:rPr lang="en-US" sz="3100" dirty="0"/>
              <a:t>Improves agency’s ability to address safety concerns across the organization</a:t>
            </a:r>
          </a:p>
          <a:p>
            <a:endParaRPr lang="en-US" dirty="0"/>
          </a:p>
        </p:txBody>
      </p:sp>
    </p:spTree>
    <p:extLst>
      <p:ext uri="{BB962C8B-B14F-4D97-AF65-F5344CB8AC3E}">
        <p14:creationId xmlns:p14="http://schemas.microsoft.com/office/powerpoint/2010/main" val="1905365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Engage and Empower Key Players</a:t>
            </a:r>
          </a:p>
        </p:txBody>
      </p:sp>
      <p:sp>
        <p:nvSpPr>
          <p:cNvPr id="3" name="Content Placeholder 2"/>
          <p:cNvSpPr>
            <a:spLocks noGrp="1"/>
          </p:cNvSpPr>
          <p:nvPr>
            <p:ph idx="1"/>
          </p:nvPr>
        </p:nvSpPr>
        <p:spPr/>
        <p:txBody>
          <a:bodyPr>
            <a:normAutofit/>
          </a:bodyPr>
          <a:lstStyle/>
          <a:p>
            <a:pPr>
              <a:lnSpc>
                <a:spcPct val="110000"/>
              </a:lnSpc>
              <a:spcBef>
                <a:spcPts val="0"/>
              </a:spcBef>
              <a:spcAft>
                <a:spcPts val="600"/>
              </a:spcAft>
            </a:pPr>
            <a:r>
              <a:rPr lang="en-US" sz="2900" dirty="0"/>
              <a:t>Identify the SMS Lead</a:t>
            </a:r>
          </a:p>
          <a:p>
            <a:pPr>
              <a:lnSpc>
                <a:spcPct val="110000"/>
              </a:lnSpc>
              <a:spcBef>
                <a:spcPts val="0"/>
              </a:spcBef>
              <a:spcAft>
                <a:spcPts val="600"/>
              </a:spcAft>
            </a:pPr>
            <a:r>
              <a:rPr lang="en-US" sz="2900" dirty="0"/>
              <a:t>Form multi-functional team to draft SMS Implementation Plan</a:t>
            </a:r>
          </a:p>
          <a:p>
            <a:pPr>
              <a:lnSpc>
                <a:spcPct val="110000"/>
              </a:lnSpc>
              <a:spcBef>
                <a:spcPts val="0"/>
              </a:spcBef>
              <a:spcAft>
                <a:spcPts val="600"/>
              </a:spcAft>
            </a:pPr>
            <a:r>
              <a:rPr lang="en-US" sz="2900" dirty="0"/>
              <a:t>Schedule meetings and training for SMS team members</a:t>
            </a:r>
          </a:p>
          <a:p>
            <a:pPr>
              <a:lnSpc>
                <a:spcPct val="110000"/>
              </a:lnSpc>
              <a:spcBef>
                <a:spcPts val="0"/>
              </a:spcBef>
              <a:spcAft>
                <a:spcPts val="600"/>
              </a:spcAft>
            </a:pPr>
            <a:r>
              <a:rPr lang="en-US" sz="2900" dirty="0"/>
              <a:t>Ensure SMS team has access to all required information</a:t>
            </a:r>
          </a:p>
          <a:p>
            <a:pPr>
              <a:lnSpc>
                <a:spcPct val="110000"/>
              </a:lnSpc>
              <a:spcBef>
                <a:spcPts val="0"/>
              </a:spcBef>
              <a:spcAft>
                <a:spcPts val="600"/>
              </a:spcAft>
            </a:pPr>
            <a:r>
              <a:rPr lang="en-US" sz="2900" dirty="0"/>
              <a:t>Emphasize that SMS is everyone’s responsibility</a:t>
            </a:r>
          </a:p>
          <a:p>
            <a:endParaRPr lang="en-US" dirty="0"/>
          </a:p>
        </p:txBody>
      </p:sp>
    </p:spTree>
    <p:extLst>
      <p:ext uri="{BB962C8B-B14F-4D97-AF65-F5344CB8AC3E}">
        <p14:creationId xmlns:p14="http://schemas.microsoft.com/office/powerpoint/2010/main" val="19563405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Begin</a:t>
            </a:r>
            <a:r>
              <a:rPr lang="en-US" dirty="0"/>
              <a:t> with the End in Mind</a:t>
            </a:r>
          </a:p>
        </p:txBody>
      </p:sp>
      <p:sp>
        <p:nvSpPr>
          <p:cNvPr id="3" name="Content Placeholder 2"/>
          <p:cNvSpPr>
            <a:spLocks noGrp="1"/>
          </p:cNvSpPr>
          <p:nvPr>
            <p:ph idx="1"/>
          </p:nvPr>
        </p:nvSpPr>
        <p:spPr/>
        <p:txBody>
          <a:bodyPr>
            <a:normAutofit/>
          </a:bodyPr>
          <a:lstStyle/>
          <a:p>
            <a:pPr>
              <a:spcBef>
                <a:spcPts val="0"/>
              </a:spcBef>
              <a:spcAft>
                <a:spcPts val="700"/>
              </a:spcAft>
            </a:pPr>
            <a:r>
              <a:rPr lang="en-US" sz="3000" dirty="0"/>
              <a:t>Define SMS objectives and expectations</a:t>
            </a:r>
          </a:p>
          <a:p>
            <a:pPr>
              <a:spcBef>
                <a:spcPts val="0"/>
              </a:spcBef>
              <a:spcAft>
                <a:spcPts val="700"/>
              </a:spcAft>
            </a:pPr>
            <a:r>
              <a:rPr lang="en-US" sz="3000" dirty="0"/>
              <a:t>Help create an organizational vision of what SMS success will look like</a:t>
            </a:r>
          </a:p>
          <a:p>
            <a:pPr>
              <a:spcBef>
                <a:spcPts val="0"/>
              </a:spcBef>
              <a:spcAft>
                <a:spcPts val="700"/>
              </a:spcAft>
            </a:pPr>
            <a:r>
              <a:rPr lang="en-US" sz="3000" dirty="0"/>
              <a:t>SMS needs to align with your agency’s primary purpose:  service delivery</a:t>
            </a:r>
          </a:p>
          <a:p>
            <a:pPr>
              <a:spcBef>
                <a:spcPts val="0"/>
              </a:spcBef>
              <a:spcAft>
                <a:spcPts val="700"/>
              </a:spcAft>
            </a:pPr>
            <a:r>
              <a:rPr lang="en-US" sz="3000" dirty="0"/>
              <a:t>Build on the practices you have in place</a:t>
            </a:r>
          </a:p>
        </p:txBody>
      </p:sp>
    </p:spTree>
    <p:extLst>
      <p:ext uri="{BB962C8B-B14F-4D97-AF65-F5344CB8AC3E}">
        <p14:creationId xmlns:p14="http://schemas.microsoft.com/office/powerpoint/2010/main" val="41861455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6562"/>
            <a:ext cx="9144000" cy="981075"/>
          </a:xfrm>
        </p:spPr>
        <p:txBody>
          <a:bodyPr/>
          <a:lstStyle/>
          <a:p>
            <a:r>
              <a:rPr lang="en-US" sz="3600" dirty="0"/>
              <a:t>Make Communication Front and Center</a:t>
            </a:r>
          </a:p>
        </p:txBody>
      </p:sp>
      <p:sp>
        <p:nvSpPr>
          <p:cNvPr id="3" name="Content Placeholder 2"/>
          <p:cNvSpPr>
            <a:spLocks noGrp="1"/>
          </p:cNvSpPr>
          <p:nvPr>
            <p:ph idx="1"/>
          </p:nvPr>
        </p:nvSpPr>
        <p:spPr/>
        <p:txBody>
          <a:bodyPr>
            <a:normAutofit/>
          </a:bodyPr>
          <a:lstStyle/>
          <a:p>
            <a:pPr>
              <a:spcBef>
                <a:spcPts val="0"/>
              </a:spcBef>
              <a:spcAft>
                <a:spcPts val="1000"/>
              </a:spcAft>
            </a:pPr>
            <a:r>
              <a:rPr lang="en-US" dirty="0"/>
              <a:t>Ensure people understand their SMS roles and responsibilities</a:t>
            </a:r>
          </a:p>
          <a:p>
            <a:pPr>
              <a:spcBef>
                <a:spcPts val="0"/>
              </a:spcBef>
              <a:spcAft>
                <a:spcPts val="1000"/>
              </a:spcAft>
            </a:pPr>
            <a:r>
              <a:rPr lang="en-US" dirty="0"/>
              <a:t>Ensure Executive Leadership receives routine SMS updates</a:t>
            </a:r>
          </a:p>
          <a:p>
            <a:pPr>
              <a:spcBef>
                <a:spcPts val="0"/>
              </a:spcBef>
              <a:spcAft>
                <a:spcPts val="1000"/>
              </a:spcAft>
            </a:pPr>
            <a:r>
              <a:rPr lang="en-US" dirty="0"/>
              <a:t>Provide regular SMS updates to oversight authority and union leadership (as applicable)</a:t>
            </a:r>
          </a:p>
          <a:p>
            <a:endParaRPr lang="en-US" dirty="0"/>
          </a:p>
        </p:txBody>
      </p:sp>
    </p:spTree>
    <p:extLst>
      <p:ext uri="{BB962C8B-B14F-4D97-AF65-F5344CB8AC3E}">
        <p14:creationId xmlns:p14="http://schemas.microsoft.com/office/powerpoint/2010/main" val="70751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623852"/>
            <a:ext cx="7772400" cy="1362075"/>
          </a:xfrm>
        </p:spPr>
        <p:txBody>
          <a:bodyPr/>
          <a:lstStyle/>
          <a:p>
            <a:r>
              <a:rPr lang="en-US" dirty="0"/>
              <a:t>Defining </a:t>
            </a:r>
            <a:r>
              <a:rPr lang="en-US" dirty="0" err="1"/>
              <a:t>sms</a:t>
            </a:r>
            <a:r>
              <a:rPr lang="en-US" dirty="0"/>
              <a:t> &amp; its benefits</a:t>
            </a:r>
          </a:p>
        </p:txBody>
      </p:sp>
      <p:sp>
        <p:nvSpPr>
          <p:cNvPr id="3" name="Text Placeholder 2"/>
          <p:cNvSpPr>
            <a:spLocks noGrp="1"/>
          </p:cNvSpPr>
          <p:nvPr>
            <p:ph type="body" idx="1"/>
          </p:nvPr>
        </p:nvSpPr>
        <p:spPr>
          <a:xfrm>
            <a:off x="722313" y="802973"/>
            <a:ext cx="7772400" cy="1500187"/>
          </a:xfrm>
        </p:spPr>
        <p:txBody>
          <a:bodyPr/>
          <a:lstStyle/>
          <a:p>
            <a:endParaRPr lang="en-US" dirty="0"/>
          </a:p>
        </p:txBody>
      </p:sp>
      <p:sp>
        <p:nvSpPr>
          <p:cNvPr id="4" name="Slide Number Placeholder 3"/>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5</a:t>
            </a:fld>
            <a:endParaRPr lang="en-US" dirty="0">
              <a:latin typeface="Gill Sans MT" pitchFamily="34" charset="0"/>
            </a:endParaRPr>
          </a:p>
        </p:txBody>
      </p:sp>
    </p:spTree>
    <p:extLst>
      <p:ext uri="{BB962C8B-B14F-4D97-AF65-F5344CB8AC3E}">
        <p14:creationId xmlns:p14="http://schemas.microsoft.com/office/powerpoint/2010/main" val="37855734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Use and Improve the SMS</a:t>
            </a:r>
          </a:p>
        </p:txBody>
      </p:sp>
      <p:sp>
        <p:nvSpPr>
          <p:cNvPr id="3" name="Content Placeholder 2"/>
          <p:cNvSpPr>
            <a:spLocks noGrp="1"/>
          </p:cNvSpPr>
          <p:nvPr>
            <p:ph idx="1"/>
          </p:nvPr>
        </p:nvSpPr>
        <p:spPr/>
        <p:txBody>
          <a:bodyPr>
            <a:normAutofit/>
          </a:bodyPr>
          <a:lstStyle/>
          <a:p>
            <a:pPr>
              <a:spcBef>
                <a:spcPts val="0"/>
              </a:spcBef>
              <a:spcAft>
                <a:spcPts val="1000"/>
              </a:spcAft>
            </a:pPr>
            <a:r>
              <a:rPr lang="en-US" sz="3000" dirty="0"/>
              <a:t>SMS implementation will not happen all at once</a:t>
            </a:r>
          </a:p>
          <a:p>
            <a:pPr>
              <a:spcBef>
                <a:spcPts val="0"/>
              </a:spcBef>
              <a:spcAft>
                <a:spcPts val="1000"/>
              </a:spcAft>
            </a:pPr>
            <a:r>
              <a:rPr lang="en-US" sz="3000" dirty="0"/>
              <a:t>SMS needs time for implementation and to mature</a:t>
            </a:r>
          </a:p>
          <a:p>
            <a:pPr>
              <a:spcBef>
                <a:spcPts val="0"/>
              </a:spcBef>
              <a:spcAft>
                <a:spcPts val="1000"/>
              </a:spcAft>
            </a:pPr>
            <a:r>
              <a:rPr lang="en-US" sz="3000" dirty="0"/>
              <a:t>Components of SMS will move from development to operations as they are put into place</a:t>
            </a:r>
          </a:p>
          <a:p>
            <a:pPr>
              <a:spcBef>
                <a:spcPts val="0"/>
              </a:spcBef>
              <a:spcAft>
                <a:spcPts val="1000"/>
              </a:spcAft>
            </a:pPr>
            <a:r>
              <a:rPr lang="en-US" sz="3000" dirty="0"/>
              <a:t>SMS will always be a work in progress</a:t>
            </a:r>
          </a:p>
        </p:txBody>
      </p:sp>
    </p:spTree>
    <p:extLst>
      <p:ext uri="{BB962C8B-B14F-4D97-AF65-F5344CB8AC3E}">
        <p14:creationId xmlns:p14="http://schemas.microsoft.com/office/powerpoint/2010/main" val="12350758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159125"/>
            <a:ext cx="7772400" cy="1362075"/>
          </a:xfrm>
        </p:spPr>
        <p:txBody>
          <a:bodyPr/>
          <a:lstStyle/>
          <a:p>
            <a:pPr algn="ctr"/>
            <a:r>
              <a:rPr lang="en-US" dirty="0"/>
              <a:t>Key resources</a:t>
            </a:r>
          </a:p>
        </p:txBody>
      </p:sp>
      <p:sp>
        <p:nvSpPr>
          <p:cNvPr id="4" name="Slide Number Placeholder 3"/>
          <p:cNvSpPr>
            <a:spLocks noGrp="1"/>
          </p:cNvSpPr>
          <p:nvPr>
            <p:ph type="sldNum" sz="quarter" idx="12"/>
          </p:nvPr>
        </p:nvSpPr>
        <p:spPr/>
        <p:txBody>
          <a:bodyPr/>
          <a:lstStyle/>
          <a:p>
            <a:pPr>
              <a:defRPr/>
            </a:pPr>
            <a:fld id="{F00A00CB-2C12-43BD-8097-0EF59CD27AF0}" type="slidenum">
              <a:rPr lang="en-US" smtClean="0">
                <a:latin typeface="Gill Sans MT" pitchFamily="34" charset="0"/>
              </a:rPr>
              <a:pPr>
                <a:defRPr/>
              </a:pPr>
              <a:t>51</a:t>
            </a:fld>
            <a:endParaRPr lang="en-US" dirty="0">
              <a:latin typeface="Gill Sans MT" pitchFamily="34" charset="0"/>
            </a:endParaRPr>
          </a:p>
        </p:txBody>
      </p:sp>
    </p:spTree>
    <p:extLst>
      <p:ext uri="{BB962C8B-B14F-4D97-AF65-F5344CB8AC3E}">
        <p14:creationId xmlns:p14="http://schemas.microsoft.com/office/powerpoint/2010/main" val="15957663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6003758"/>
            <a:ext cx="9144000" cy="517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894" y="443370"/>
            <a:ext cx="8927960" cy="807914"/>
          </a:xfrm>
        </p:spPr>
        <p:txBody>
          <a:bodyPr/>
          <a:lstStyle/>
          <a:p>
            <a:pPr>
              <a:lnSpc>
                <a:spcPct val="80000"/>
              </a:lnSpc>
            </a:pPr>
            <a:r>
              <a:rPr lang="en-US" sz="3600" dirty="0"/>
              <a:t>Key Resources</a:t>
            </a:r>
          </a:p>
        </p:txBody>
      </p:sp>
      <p:sp>
        <p:nvSpPr>
          <p:cNvPr id="7" name="Rectangle 6"/>
          <p:cNvSpPr/>
          <p:nvPr/>
        </p:nvSpPr>
        <p:spPr>
          <a:xfrm>
            <a:off x="3184358" y="1949116"/>
            <a:ext cx="2755231" cy="3994484"/>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91440" rtlCol="0" anchor="ctr"/>
          <a:lstStyle/>
          <a:p>
            <a:pPr>
              <a:lnSpc>
                <a:spcPct val="85000"/>
              </a:lnSpc>
              <a:spcAft>
                <a:spcPts val="1500"/>
              </a:spcAft>
            </a:pPr>
            <a:r>
              <a:rPr lang="en-US" sz="2000" dirty="0">
                <a:solidFill>
                  <a:prstClr val="black"/>
                </a:solidFill>
              </a:rPr>
              <a:t>Through FTA’s safety website:</a:t>
            </a:r>
          </a:p>
          <a:p>
            <a:pPr marL="285750" indent="-285750">
              <a:lnSpc>
                <a:spcPct val="85000"/>
              </a:lnSpc>
              <a:spcAft>
                <a:spcPts val="1500"/>
              </a:spcAft>
              <a:buFont typeface="Arial" panose="020B0604020202020204" pitchFamily="34" charset="0"/>
              <a:buChar char="•"/>
            </a:pPr>
            <a:r>
              <a:rPr lang="en-US" sz="2000" dirty="0">
                <a:solidFill>
                  <a:prstClr val="black"/>
                </a:solidFill>
              </a:rPr>
              <a:t>Take the </a:t>
            </a:r>
            <a:r>
              <a:rPr lang="en-US" sz="2000" i="1" dirty="0">
                <a:solidFill>
                  <a:prstClr val="black"/>
                </a:solidFill>
              </a:rPr>
              <a:t>SMS Awareness </a:t>
            </a:r>
            <a:r>
              <a:rPr lang="en-US" sz="2000" dirty="0">
                <a:solidFill>
                  <a:prstClr val="black"/>
                </a:solidFill>
              </a:rPr>
              <a:t>online course</a:t>
            </a:r>
          </a:p>
          <a:p>
            <a:pPr marL="285750" indent="-285750">
              <a:lnSpc>
                <a:spcPct val="85000"/>
              </a:lnSpc>
              <a:spcAft>
                <a:spcPts val="1500"/>
              </a:spcAft>
              <a:buFont typeface="Arial" panose="020B0604020202020204" pitchFamily="34" charset="0"/>
              <a:buChar char="•"/>
            </a:pPr>
            <a:r>
              <a:rPr lang="en-US" sz="2000" dirty="0">
                <a:solidFill>
                  <a:prstClr val="black"/>
                </a:solidFill>
              </a:rPr>
              <a:t>Sign up for classroom courses</a:t>
            </a:r>
          </a:p>
          <a:p>
            <a:pPr marL="285750" indent="-285750">
              <a:lnSpc>
                <a:spcPct val="85000"/>
              </a:lnSpc>
              <a:spcAft>
                <a:spcPts val="600"/>
              </a:spcAft>
              <a:buFont typeface="Arial" panose="020B0604020202020204" pitchFamily="34" charset="0"/>
              <a:buChar char="•"/>
            </a:pPr>
            <a:r>
              <a:rPr lang="en-US" sz="2000" dirty="0">
                <a:solidFill>
                  <a:prstClr val="black"/>
                </a:solidFill>
              </a:rPr>
              <a:t>Request an Individual Training Profile (ITP)</a:t>
            </a:r>
          </a:p>
          <a:p>
            <a:pPr marL="685800" lvl="1" indent="-228600">
              <a:lnSpc>
                <a:spcPct val="85000"/>
              </a:lnSpc>
              <a:spcAft>
                <a:spcPts val="1500"/>
              </a:spcAft>
              <a:buFont typeface="Gill Sans MT" panose="020B0502020104020203" pitchFamily="34" charset="0"/>
              <a:buChar char="–"/>
            </a:pPr>
            <a:r>
              <a:rPr lang="en-US" dirty="0">
                <a:solidFill>
                  <a:prstClr val="black"/>
                </a:solidFill>
              </a:rPr>
              <a:t>Courses based on your role</a:t>
            </a:r>
          </a:p>
        </p:txBody>
      </p:sp>
      <p:sp>
        <p:nvSpPr>
          <p:cNvPr id="8" name="Rectangle 7"/>
          <p:cNvSpPr/>
          <p:nvPr/>
        </p:nvSpPr>
        <p:spPr>
          <a:xfrm>
            <a:off x="283493" y="1949117"/>
            <a:ext cx="2755231" cy="3994484"/>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lstStyle/>
          <a:p>
            <a:pPr marL="285750" indent="-285750">
              <a:lnSpc>
                <a:spcPct val="85000"/>
              </a:lnSpc>
              <a:spcAft>
                <a:spcPts val="1200"/>
              </a:spcAft>
              <a:buFont typeface="Arial" panose="020B0604020202020204" pitchFamily="34" charset="0"/>
              <a:buChar char="•"/>
            </a:pPr>
            <a:r>
              <a:rPr lang="en-US" sz="2000" dirty="0">
                <a:solidFill>
                  <a:prstClr val="black"/>
                </a:solidFill>
              </a:rPr>
              <a:t>Review FTA’s </a:t>
            </a:r>
            <a:r>
              <a:rPr lang="en-US" sz="2000" i="1" dirty="0">
                <a:solidFill>
                  <a:prstClr val="black"/>
                </a:solidFill>
              </a:rPr>
              <a:t>SMS Framework </a:t>
            </a:r>
            <a:r>
              <a:rPr lang="en-US" sz="2000" dirty="0">
                <a:solidFill>
                  <a:prstClr val="black"/>
                </a:solidFill>
              </a:rPr>
              <a:t>at http://transit.dot.gov</a:t>
            </a:r>
            <a:endParaRPr lang="en-US" sz="2000" i="1" dirty="0">
              <a:solidFill>
                <a:prstClr val="black"/>
              </a:solidFill>
            </a:endParaRPr>
          </a:p>
          <a:p>
            <a:pPr marL="285750" indent="-285750">
              <a:lnSpc>
                <a:spcPct val="85000"/>
              </a:lnSpc>
              <a:spcAft>
                <a:spcPts val="1200"/>
              </a:spcAft>
              <a:buFont typeface="Arial" panose="020B0604020202020204" pitchFamily="34" charset="0"/>
              <a:buChar char="•"/>
            </a:pPr>
            <a:r>
              <a:rPr lang="en-US" sz="2000" dirty="0">
                <a:solidFill>
                  <a:prstClr val="black"/>
                </a:solidFill>
              </a:rPr>
              <a:t>Participate in webinars explaining new regulations and guidance</a:t>
            </a:r>
          </a:p>
          <a:p>
            <a:pPr marL="285750" indent="-285750">
              <a:lnSpc>
                <a:spcPct val="85000"/>
              </a:lnSpc>
              <a:spcAft>
                <a:spcPts val="1200"/>
              </a:spcAft>
              <a:buFont typeface="Arial" panose="020B0604020202020204" pitchFamily="34" charset="0"/>
              <a:buChar char="•"/>
            </a:pPr>
            <a:r>
              <a:rPr lang="en-US" sz="2000" dirty="0">
                <a:solidFill>
                  <a:prstClr val="black"/>
                </a:solidFill>
              </a:rPr>
              <a:t>Visit FTA’s YouTube page to view previous webinars</a:t>
            </a:r>
          </a:p>
          <a:p>
            <a:pPr marL="1146175" indent="-285750">
              <a:lnSpc>
                <a:spcPct val="85000"/>
              </a:lnSpc>
              <a:spcAft>
                <a:spcPts val="1200"/>
              </a:spcAft>
              <a:buFont typeface="Arial" panose="020B0604020202020204" pitchFamily="34" charset="0"/>
              <a:buChar char="•"/>
            </a:pPr>
            <a:r>
              <a:rPr lang="en-US" sz="2000" dirty="0">
                <a:solidFill>
                  <a:prstClr val="black"/>
                </a:solidFill>
              </a:rPr>
              <a:t>Read our    newsletter              </a:t>
            </a:r>
            <a:r>
              <a:rPr lang="en-US" i="1" dirty="0">
                <a:solidFill>
                  <a:prstClr val="black"/>
                </a:solidFill>
              </a:rPr>
              <a:t>TSO Spotlight</a:t>
            </a:r>
          </a:p>
        </p:txBody>
      </p:sp>
      <p:sp>
        <p:nvSpPr>
          <p:cNvPr id="10" name="Rectangle 9"/>
          <p:cNvSpPr/>
          <p:nvPr/>
        </p:nvSpPr>
        <p:spPr>
          <a:xfrm>
            <a:off x="3184357" y="1251285"/>
            <a:ext cx="2755231" cy="697830"/>
          </a:xfrm>
          <a:prstGeom prst="rect">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8000"/>
              </a:lnSpc>
            </a:pPr>
            <a:r>
              <a:rPr lang="en-US" sz="2600" b="1" dirty="0">
                <a:solidFill>
                  <a:prstClr val="white"/>
                </a:solidFill>
              </a:rPr>
              <a:t>Get trained</a:t>
            </a:r>
          </a:p>
        </p:txBody>
      </p:sp>
      <p:sp>
        <p:nvSpPr>
          <p:cNvPr id="11" name="Rectangle 10"/>
          <p:cNvSpPr/>
          <p:nvPr/>
        </p:nvSpPr>
        <p:spPr>
          <a:xfrm>
            <a:off x="283492" y="1251286"/>
            <a:ext cx="2755231" cy="697830"/>
          </a:xfrm>
          <a:prstGeom prst="rect">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8000"/>
              </a:lnSpc>
            </a:pPr>
            <a:r>
              <a:rPr lang="en-US" sz="2600" b="1" dirty="0">
                <a:solidFill>
                  <a:prstClr val="white"/>
                </a:solidFill>
              </a:rPr>
              <a:t>Read, watch, and participate </a:t>
            </a:r>
          </a:p>
        </p:txBody>
      </p:sp>
      <p:sp>
        <p:nvSpPr>
          <p:cNvPr id="6" name="Rectangle 5"/>
          <p:cNvSpPr/>
          <p:nvPr/>
        </p:nvSpPr>
        <p:spPr>
          <a:xfrm>
            <a:off x="1275345" y="6051885"/>
            <a:ext cx="6809873" cy="38501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a:solidFill>
                  <a:prstClr val="black"/>
                </a:solidFill>
              </a:rPr>
              <a:t>Questions? Comments? Email us at </a:t>
            </a:r>
            <a:r>
              <a:rPr lang="en-US" b="1" dirty="0">
                <a:solidFill>
                  <a:prstClr val="black"/>
                </a:solidFill>
              </a:rPr>
              <a:t>FTASafetyStakeholder@dot.gov</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348073">
            <a:off x="287117" y="4890902"/>
            <a:ext cx="946190" cy="1236412"/>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Rectangle 13"/>
          <p:cNvSpPr/>
          <p:nvPr/>
        </p:nvSpPr>
        <p:spPr>
          <a:xfrm>
            <a:off x="6089698" y="1949115"/>
            <a:ext cx="2755231" cy="3994484"/>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lstStyle/>
          <a:p>
            <a:pPr marL="342900" indent="-342900">
              <a:lnSpc>
                <a:spcPct val="85000"/>
              </a:lnSpc>
              <a:spcAft>
                <a:spcPts val="1200"/>
              </a:spcAft>
              <a:buFont typeface="Arial" panose="020B0604020202020204" pitchFamily="34" charset="0"/>
              <a:buChar char="•"/>
            </a:pPr>
            <a:r>
              <a:rPr lang="en-US" sz="2000" dirty="0">
                <a:solidFill>
                  <a:prstClr val="black"/>
                </a:solidFill>
              </a:rPr>
              <a:t>FTA announcements and new documents </a:t>
            </a:r>
          </a:p>
          <a:p>
            <a:pPr marL="285750" indent="-285750">
              <a:lnSpc>
                <a:spcPct val="85000"/>
              </a:lnSpc>
              <a:spcAft>
                <a:spcPts val="1200"/>
              </a:spcAft>
              <a:buFont typeface="Arial" panose="020B0604020202020204" pitchFamily="34" charset="0"/>
              <a:buChar char="•"/>
            </a:pPr>
            <a:r>
              <a:rPr lang="en-US" sz="2000" dirty="0">
                <a:solidFill>
                  <a:prstClr val="black"/>
                </a:solidFill>
              </a:rPr>
              <a:t>https://public.govdelivery.com/accounts/USDOTFTA/subscriber/new</a:t>
            </a:r>
          </a:p>
          <a:p>
            <a:pPr marL="285750" indent="-285750">
              <a:lnSpc>
                <a:spcPct val="85000"/>
              </a:lnSpc>
              <a:spcAft>
                <a:spcPts val="1200"/>
              </a:spcAft>
              <a:buFont typeface="Arial" panose="020B0604020202020204" pitchFamily="34" charset="0"/>
              <a:buChar char="•"/>
            </a:pPr>
            <a:endParaRPr lang="en-US" sz="2000" dirty="0">
              <a:solidFill>
                <a:prstClr val="black"/>
              </a:solidFill>
            </a:endParaRPr>
          </a:p>
        </p:txBody>
      </p:sp>
      <p:sp>
        <p:nvSpPr>
          <p:cNvPr id="15" name="Rectangle 14"/>
          <p:cNvSpPr/>
          <p:nvPr/>
        </p:nvSpPr>
        <p:spPr>
          <a:xfrm>
            <a:off x="6089697" y="1251284"/>
            <a:ext cx="2755231" cy="697830"/>
          </a:xfrm>
          <a:prstGeom prst="rect">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8000"/>
              </a:lnSpc>
            </a:pPr>
            <a:r>
              <a:rPr lang="en-US" sz="2600" b="1" dirty="0">
                <a:solidFill>
                  <a:prstClr val="white"/>
                </a:solidFill>
              </a:rPr>
              <a:t>Sign up to receive updates</a:t>
            </a:r>
          </a:p>
        </p:txBody>
      </p:sp>
    </p:spTree>
    <p:extLst>
      <p:ext uri="{BB962C8B-B14F-4D97-AF65-F5344CB8AC3E}">
        <p14:creationId xmlns:p14="http://schemas.microsoft.com/office/powerpoint/2010/main" val="1179127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8262"/>
            <a:ext cx="8229600" cy="981075"/>
          </a:xfrm>
        </p:spPr>
        <p:txBody>
          <a:bodyPr/>
          <a:lstStyle/>
          <a:p>
            <a:r>
              <a:rPr lang="en-US" dirty="0"/>
              <a:t>Q &amp; A</a:t>
            </a:r>
          </a:p>
        </p:txBody>
      </p:sp>
    </p:spTree>
    <p:extLst>
      <p:ext uri="{BB962C8B-B14F-4D97-AF65-F5344CB8AC3E}">
        <p14:creationId xmlns:p14="http://schemas.microsoft.com/office/powerpoint/2010/main" val="218519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Managing or Reacting</a:t>
            </a:r>
          </a:p>
        </p:txBody>
      </p:sp>
      <p:sp>
        <p:nvSpPr>
          <p:cNvPr id="3" name="Content Placeholder 2"/>
          <p:cNvSpPr>
            <a:spLocks noGrp="1"/>
          </p:cNvSpPr>
          <p:nvPr>
            <p:ph idx="1"/>
          </p:nvPr>
        </p:nvSpPr>
        <p:spPr/>
        <p:txBody>
          <a:bodyPr/>
          <a:lstStyle/>
          <a:p>
            <a:r>
              <a:rPr lang="en-US" sz="3000" dirty="0"/>
              <a:t>When we talk about managing safety, are we really “managing” or are we simply “reacting?” </a:t>
            </a:r>
          </a:p>
          <a:p>
            <a:r>
              <a:rPr lang="en-US" sz="3000" dirty="0"/>
              <a:t>Transit industry has tended towards being reactive as opposed to proactive </a:t>
            </a:r>
          </a:p>
          <a:p>
            <a:r>
              <a:rPr lang="en-US" sz="3000" dirty="0"/>
              <a:t>Typically, it wasn’t until an accident or incident occurred that we focused on the safety issue and how to resolve it </a:t>
            </a:r>
          </a:p>
          <a:p>
            <a:endParaRPr lang="en-US" dirty="0"/>
          </a:p>
        </p:txBody>
      </p:sp>
    </p:spTree>
    <p:extLst>
      <p:ext uri="{BB962C8B-B14F-4D97-AF65-F5344CB8AC3E}">
        <p14:creationId xmlns:p14="http://schemas.microsoft.com/office/powerpoint/2010/main" val="359393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is SMS?</a:t>
            </a:r>
          </a:p>
        </p:txBody>
      </p:sp>
      <p:sp>
        <p:nvSpPr>
          <p:cNvPr id="3" name="Content Placeholder 2"/>
          <p:cNvSpPr>
            <a:spLocks noGrp="1"/>
          </p:cNvSpPr>
          <p:nvPr>
            <p:ph idx="1"/>
          </p:nvPr>
        </p:nvSpPr>
        <p:spPr/>
        <p:txBody>
          <a:bodyPr/>
          <a:lstStyle/>
          <a:p>
            <a:pPr marL="0" indent="0">
              <a:buNone/>
            </a:pPr>
            <a:r>
              <a:rPr lang="en-US" sz="3200" dirty="0"/>
              <a:t>Formal, top-down,</a:t>
            </a:r>
            <a:r>
              <a:rPr lang="en-US" sz="3200" b="1" dirty="0"/>
              <a:t> </a:t>
            </a:r>
            <a:r>
              <a:rPr lang="en-US" sz="3200" dirty="0"/>
              <a:t>organization-wide, data-driven approach to managing safety risk and assuring effectiveness of safety risk mitigations.</a:t>
            </a:r>
          </a:p>
          <a:p>
            <a:pPr marL="0" indent="0">
              <a:buNone/>
            </a:pPr>
            <a:r>
              <a:rPr lang="en-US" dirty="0"/>
              <a:t>I</a:t>
            </a:r>
            <a:r>
              <a:rPr lang="en-US" sz="3200" dirty="0"/>
              <a:t>ncludes systematic policies, procedures, and practices for managing safety risk. </a:t>
            </a:r>
          </a:p>
          <a:p>
            <a:endParaRPr lang="en-US" dirty="0"/>
          </a:p>
        </p:txBody>
      </p:sp>
    </p:spTree>
    <p:extLst>
      <p:ext uri="{BB962C8B-B14F-4D97-AF65-F5344CB8AC3E}">
        <p14:creationId xmlns:p14="http://schemas.microsoft.com/office/powerpoint/2010/main" val="495137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08074"/>
          </a:xfrm>
        </p:spPr>
        <p:txBody>
          <a:bodyPr/>
          <a:lstStyle/>
          <a:p>
            <a:r>
              <a:rPr lang="en-US" sz="3600" dirty="0"/>
              <a:t>SMS in General</a:t>
            </a:r>
          </a:p>
        </p:txBody>
      </p:sp>
      <p:sp>
        <p:nvSpPr>
          <p:cNvPr id="3" name="Content Placeholder 2"/>
          <p:cNvSpPr>
            <a:spLocks noGrp="1"/>
          </p:cNvSpPr>
          <p:nvPr>
            <p:ph idx="1"/>
          </p:nvPr>
        </p:nvSpPr>
        <p:spPr>
          <a:xfrm>
            <a:off x="628650" y="1406496"/>
            <a:ext cx="7886700" cy="4486274"/>
          </a:xfrm>
        </p:spPr>
        <p:txBody>
          <a:bodyPr>
            <a:normAutofit lnSpcReduction="10000"/>
          </a:bodyPr>
          <a:lstStyle/>
          <a:p>
            <a:pPr>
              <a:spcAft>
                <a:spcPts val="600"/>
              </a:spcAft>
            </a:pPr>
            <a:r>
              <a:rPr lang="en-US" dirty="0"/>
              <a:t>A </a:t>
            </a:r>
            <a:r>
              <a:rPr lang="en-US" i="1" dirty="0"/>
              <a:t>m</a:t>
            </a:r>
            <a:r>
              <a:rPr lang="en-US" sz="3200" i="1" dirty="0"/>
              <a:t>anagement </a:t>
            </a:r>
            <a:r>
              <a:rPr lang="en-US" sz="3200" dirty="0"/>
              <a:t>system</a:t>
            </a:r>
          </a:p>
          <a:p>
            <a:pPr>
              <a:spcAft>
                <a:spcPts val="600"/>
              </a:spcAft>
            </a:pPr>
            <a:r>
              <a:rPr lang="en-US" i="1" dirty="0"/>
              <a:t>S</a:t>
            </a:r>
            <a:r>
              <a:rPr lang="en-US" sz="3200" i="1" dirty="0"/>
              <a:t>ystematic</a:t>
            </a:r>
          </a:p>
          <a:p>
            <a:pPr>
              <a:spcAft>
                <a:spcPts val="600"/>
              </a:spcAft>
            </a:pPr>
            <a:r>
              <a:rPr lang="en-US" sz="3200" dirty="0"/>
              <a:t>Safety management is a core agency function </a:t>
            </a:r>
          </a:p>
          <a:p>
            <a:pPr lvl="1">
              <a:spcAft>
                <a:spcPts val="600"/>
              </a:spcAft>
            </a:pPr>
            <a:r>
              <a:rPr lang="en-US" sz="2800" dirty="0"/>
              <a:t>(e.g., financial management, HR management, IT management)</a:t>
            </a:r>
          </a:p>
          <a:p>
            <a:pPr>
              <a:spcAft>
                <a:spcPts val="600"/>
              </a:spcAft>
            </a:pPr>
            <a:r>
              <a:rPr lang="en-US" sz="3200" dirty="0"/>
              <a:t>Provides decision-making tools for management</a:t>
            </a:r>
          </a:p>
          <a:p>
            <a:endParaRPr lang="en-US" dirty="0"/>
          </a:p>
        </p:txBody>
      </p:sp>
    </p:spTree>
    <p:extLst>
      <p:ext uri="{BB962C8B-B14F-4D97-AF65-F5344CB8AC3E}">
        <p14:creationId xmlns:p14="http://schemas.microsoft.com/office/powerpoint/2010/main" val="1761981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SMS does</a:t>
            </a:r>
          </a:p>
        </p:txBody>
      </p:sp>
      <p:sp>
        <p:nvSpPr>
          <p:cNvPr id="3" name="Content Placeholder 2"/>
          <p:cNvSpPr>
            <a:spLocks noGrp="1"/>
          </p:cNvSpPr>
          <p:nvPr>
            <p:ph idx="1"/>
          </p:nvPr>
        </p:nvSpPr>
        <p:spPr>
          <a:xfrm>
            <a:off x="628650" y="1587500"/>
            <a:ext cx="7886700" cy="4589463"/>
          </a:xfrm>
        </p:spPr>
        <p:txBody>
          <a:bodyPr>
            <a:normAutofit fontScale="92500" lnSpcReduction="10000"/>
          </a:bodyPr>
          <a:lstStyle/>
          <a:p>
            <a:pPr>
              <a:spcAft>
                <a:spcPts val="600"/>
              </a:spcAft>
            </a:pPr>
            <a:r>
              <a:rPr lang="en-US" dirty="0"/>
              <a:t>Ensures timely information about safety risks</a:t>
            </a:r>
          </a:p>
          <a:p>
            <a:pPr lvl="1">
              <a:spcAft>
                <a:spcPts val="600"/>
              </a:spcAft>
            </a:pPr>
            <a:r>
              <a:rPr lang="en-US" dirty="0"/>
              <a:t>Enables executives to make informed decisions about prioritized allocation of safety resources </a:t>
            </a:r>
          </a:p>
          <a:p>
            <a:pPr>
              <a:spcAft>
                <a:spcPts val="600"/>
              </a:spcAft>
            </a:pPr>
            <a:r>
              <a:rPr lang="en-US" dirty="0"/>
              <a:t>Actively seeks to identify hazards and mitigate their potential consequences </a:t>
            </a:r>
          </a:p>
          <a:p>
            <a:pPr>
              <a:spcAft>
                <a:spcPts val="600"/>
              </a:spcAft>
            </a:pPr>
            <a:r>
              <a:rPr lang="en-US" dirty="0"/>
              <a:t>Fosters system-wide communication about safety issues up, down and across the agency</a:t>
            </a:r>
          </a:p>
          <a:p>
            <a:r>
              <a:rPr lang="en-US" dirty="0"/>
              <a:t>Improves safety culture by involving front-line employees in hazard identification</a:t>
            </a:r>
          </a:p>
          <a:p>
            <a:endParaRPr lang="en-US" dirty="0"/>
          </a:p>
        </p:txBody>
      </p:sp>
    </p:spTree>
    <p:extLst>
      <p:ext uri="{BB962C8B-B14F-4D97-AF65-F5344CB8AC3E}">
        <p14:creationId xmlns:p14="http://schemas.microsoft.com/office/powerpoint/2010/main" val="3792701916"/>
      </p:ext>
    </p:extLst>
  </p:cSld>
  <p:clrMapOvr>
    <a:masterClrMapping/>
  </p:clrMapOvr>
</p:sld>
</file>

<file path=ppt/theme/theme1.xml><?xml version="1.0" encoding="utf-8"?>
<a:theme xmlns:a="http://schemas.openxmlformats.org/drawingml/2006/main" name="FTA3 (2)">
  <a:themeElements>
    <a:clrScheme name="FTA Research">
      <a:dk1>
        <a:sysClr val="windowText" lastClr="000000"/>
      </a:dk1>
      <a:lt1>
        <a:sysClr val="window" lastClr="FFFFFF"/>
      </a:lt1>
      <a:dk2>
        <a:srgbClr val="17144D"/>
      </a:dk2>
      <a:lt2>
        <a:srgbClr val="839EB7"/>
      </a:lt2>
      <a:accent1>
        <a:srgbClr val="413F77"/>
      </a:accent1>
      <a:accent2>
        <a:srgbClr val="C0504D"/>
      </a:accent2>
      <a:accent3>
        <a:srgbClr val="34735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C96C7751455B4C848B30DE087990D8" ma:contentTypeVersion="3" ma:contentTypeDescription="Create a new document." ma:contentTypeScope="" ma:versionID="102136b2b8e2b31abca643f2d1ec80a1">
  <xsd:schema xmlns:xsd="http://www.w3.org/2001/XMLSchema" xmlns:xs="http://www.w3.org/2001/XMLSchema" xmlns:p="http://schemas.microsoft.com/office/2006/metadata/properties" xmlns:ns2="08b2dcf2-e3a0-4836-810b-503b97331bad" xmlns:ns3="01cea44f-d457-4ad6-b53e-ff12fb3a9d50" targetNamespace="http://schemas.microsoft.com/office/2006/metadata/properties" ma:root="true" ma:fieldsID="8adffd3adef128e4e2eab4c00ac7bbd4" ns2:_="" ns3:_="">
    <xsd:import namespace="08b2dcf2-e3a0-4836-810b-503b97331bad"/>
    <xsd:import namespace="01cea44f-d457-4ad6-b53e-ff12fb3a9d50"/>
    <xsd:element name="properties">
      <xsd:complexType>
        <xsd:sequence>
          <xsd:element name="documentManagement">
            <xsd:complexType>
              <xsd:all>
                <xsd:element ref="ns2:TaxCatchAll" minOccurs="0"/>
                <xsd:element ref="ns2:TaxCatchAllLabel" minOccurs="0"/>
                <xsd:element ref="ns2:_dlc_DocId" minOccurs="0"/>
                <xsd:element ref="ns2:_dlc_DocIdUrl" minOccurs="0"/>
                <xsd:element ref="ns2:_dlc_DocIdPersistId" minOccurs="0"/>
                <xsd:element ref="ns3:f98dafa676ea4ef1922c84665c231b9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2dcf2-e3a0-4836-810b-503b97331bad"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a5b7dda-010b-4160-a0cf-c5a2c9a5d23c}" ma:internalName="TaxCatchAll" ma:showField="CatchAllData" ma:web="08b2dcf2-e3a0-4836-810b-503b97331bad">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0a5b7dda-010b-4160-a0cf-c5a2c9a5d23c}" ma:internalName="TaxCatchAllLabel" ma:readOnly="true" ma:showField="CatchAllDataLabel" ma:web="08b2dcf2-e3a0-4836-810b-503b97331bad">
      <xsd:complexType>
        <xsd:complexContent>
          <xsd:extension base="dms:MultiChoiceLookup">
            <xsd:sequence>
              <xsd:element name="Value" type="dms:Lookup" maxOccurs="unbounded" minOccurs="0" nillable="true"/>
            </xsd:sequence>
          </xsd:extension>
        </xsd:complexContent>
      </xsd:complexType>
    </xsd:element>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1cea44f-d457-4ad6-b53e-ff12fb3a9d50" elementFormDefault="qualified">
    <xsd:import namespace="http://schemas.microsoft.com/office/2006/documentManagement/types"/>
    <xsd:import namespace="http://schemas.microsoft.com/office/infopath/2007/PartnerControls"/>
    <xsd:element name="f98dafa676ea4ef1922c84665c231b9e" ma:index="14" ma:taxonomy="true" ma:internalName="f98dafa676ea4ef1922c84665c231b9e" ma:taxonomyFieldName="Document_x0020_Type" ma:displayName="Document Type" ma:readOnly="false" ma:default="" ma:fieldId="{f98dafa6-76ea-4ef1-922c-84665c231b9e}" ma:taxonomyMulti="true" ma:sspId="1dd7964a-3b7f-4702-81d2-fa7d8543427e" ma:termSetId="4aca4ac5-6a6f-48f6-98cd-d7265af3506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08b2dcf2-e3a0-4836-810b-503b97331bad">FTA1-175-15</_dlc_DocId>
    <TaxCatchAll xmlns="08b2dcf2-e3a0-4836-810b-503b97331bad">
      <Value>204</Value>
    </TaxCatchAll>
    <_dlc_DocIdUrl xmlns="08b2dcf2-e3a0-4836-810b-503b97331bad">
      <Url>http://one/office/fta.transport/Offices/TSO/_layouts/DocIdRedir.aspx?ID=FTA1-175-15</Url>
      <Description>FTA1-175-15</Description>
    </_dlc_DocIdUrl>
    <f98dafa676ea4ef1922c84665c231b9e xmlns="01cea44f-d457-4ad6-b53e-ff12fb3a9d50">
      <Terms xmlns="http://schemas.microsoft.com/office/infopath/2007/PartnerControls">
        <TermInfo xmlns="http://schemas.microsoft.com/office/infopath/2007/PartnerControls">
          <TermName>SSO Program</TermName>
          <TermId>c68f3230-66d6-4529-8546-3a9f2b53c8d2</TermId>
        </TermInfo>
      </Terms>
    </f98dafa676ea4ef1922c84665c231b9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2415E85-F793-4BE2-B8AF-EE0511CE2D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2dcf2-e3a0-4836-810b-503b97331bad"/>
    <ds:schemaRef ds:uri="01cea44f-d457-4ad6-b53e-ff12fb3a9d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BCA6A6-D622-4985-8DFE-B82E91AC4139}">
  <ds:schemaRefs>
    <ds:schemaRef ds:uri="01cea44f-d457-4ad6-b53e-ff12fb3a9d50"/>
    <ds:schemaRef ds:uri="http://purl.org/dc/elements/1.1/"/>
    <ds:schemaRef ds:uri="http://schemas.microsoft.com/office/2006/metadata/properties"/>
    <ds:schemaRef ds:uri="08b2dcf2-e3a0-4836-810b-503b97331bad"/>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2850979-A63C-4810-B9D8-135607F903D7}">
  <ds:schemaRefs>
    <ds:schemaRef ds:uri="http://schemas.microsoft.com/sharepoint/v3/contenttype/forms"/>
  </ds:schemaRefs>
</ds:datastoreItem>
</file>

<file path=customXml/itemProps4.xml><?xml version="1.0" encoding="utf-8"?>
<ds:datastoreItem xmlns:ds="http://schemas.openxmlformats.org/officeDocument/2006/customXml" ds:itemID="{0A5A661B-F1AA-4685-AAEC-D1609EFCF3C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34453</TotalTime>
  <Words>2368</Words>
  <Application>Microsoft Office PowerPoint</Application>
  <PresentationFormat>On-screen Show (4:3)</PresentationFormat>
  <Paragraphs>384</Paragraphs>
  <Slides>53</Slides>
  <Notes>35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53</vt:i4>
      </vt:variant>
    </vt:vector>
  </HeadingPairs>
  <TitlesOfParts>
    <vt:vector size="66" baseType="lpstr">
      <vt:lpstr>Arial Unicode MS</vt:lpstr>
      <vt:lpstr>ＭＳ Ｐゴシック</vt:lpstr>
      <vt:lpstr>Arial</vt:lpstr>
      <vt:lpstr>Arial Narrow</vt:lpstr>
      <vt:lpstr>Avenir Book</vt:lpstr>
      <vt:lpstr>Calibri</vt:lpstr>
      <vt:lpstr>Calibri Light</vt:lpstr>
      <vt:lpstr>Courier New</vt:lpstr>
      <vt:lpstr>Georgia</vt:lpstr>
      <vt:lpstr>Gill Sans MT</vt:lpstr>
      <vt:lpstr>Raavi</vt:lpstr>
      <vt:lpstr>Wingdings</vt:lpstr>
      <vt:lpstr>FTA3 (2)</vt:lpstr>
      <vt:lpstr>   Safety Management System (SMS) </vt:lpstr>
      <vt:lpstr>Agenda</vt:lpstr>
      <vt:lpstr>Bus safety program overview</vt:lpstr>
      <vt:lpstr>FTA Bus Safety Program</vt:lpstr>
      <vt:lpstr>Defining sms &amp; its benefits</vt:lpstr>
      <vt:lpstr>Managing or Reacting</vt:lpstr>
      <vt:lpstr>What is SMS?</vt:lpstr>
      <vt:lpstr>SMS in General</vt:lpstr>
      <vt:lpstr>What SMS does</vt:lpstr>
      <vt:lpstr>Five Questions SMS Answers</vt:lpstr>
      <vt:lpstr>The Organizational Accident</vt:lpstr>
      <vt:lpstr>Two Realities of Accident Causation</vt:lpstr>
      <vt:lpstr>Organizational Accidents</vt:lpstr>
      <vt:lpstr>Swiss Cheese Model</vt:lpstr>
      <vt:lpstr>Human Error</vt:lpstr>
      <vt:lpstr>PowerPoint Presentation</vt:lpstr>
      <vt:lpstr>Practical Drift</vt:lpstr>
      <vt:lpstr>Practical Drift Defined</vt:lpstr>
      <vt:lpstr>Imperfect Systems – The Practical Drift</vt:lpstr>
      <vt:lpstr>Navigating the Drift – The Need for Data</vt:lpstr>
      <vt:lpstr> Employee Safety Reporting</vt:lpstr>
      <vt:lpstr>PowerPoint Presentation</vt:lpstr>
      <vt:lpstr>How does a transit agency increase voluntary employee safety reporting?  </vt:lpstr>
      <vt:lpstr>How does a transit agency increase voluntary employee safety reporting? </vt:lpstr>
      <vt:lpstr>How does a transit agency increase voluntary employee safety reporting?   </vt:lpstr>
      <vt:lpstr>How does a transit agency increase voluntary employee safety reporting?  </vt:lpstr>
      <vt:lpstr>How does a transit agency increase voluntary employee safety reporting?  </vt:lpstr>
      <vt:lpstr>How does a transit agency increase voluntary employee safety reporting?   </vt:lpstr>
      <vt:lpstr>  Sms framework</vt:lpstr>
      <vt:lpstr>PowerPoint Presentation</vt:lpstr>
      <vt:lpstr>  Safety Management Policy</vt:lpstr>
      <vt:lpstr>Safety Management Policy  Sub-Components</vt:lpstr>
      <vt:lpstr> Safety Risk Management</vt:lpstr>
      <vt:lpstr>Safety Risk Management  Sub-Components</vt:lpstr>
      <vt:lpstr> Safety Assurance</vt:lpstr>
      <vt:lpstr>Safety Assurance Sub-Components</vt:lpstr>
      <vt:lpstr> Safety Promotion</vt:lpstr>
      <vt:lpstr>Safety Promotion Sub-Components</vt:lpstr>
      <vt:lpstr>SMS Roles and Responsibilities </vt:lpstr>
      <vt:lpstr>Who is the Accountable Executive</vt:lpstr>
      <vt:lpstr>Accountable Executive Responsibilities</vt:lpstr>
      <vt:lpstr>Appoint the SMS Lead</vt:lpstr>
      <vt:lpstr>SMS Manager/Key Safety Personnel Responsibilities</vt:lpstr>
      <vt:lpstr>Build the SMS Implementation Team</vt:lpstr>
      <vt:lpstr>Sms lessons learned</vt:lpstr>
      <vt:lpstr>Key Message for Top Executives</vt:lpstr>
      <vt:lpstr>Engage and Empower Key Players</vt:lpstr>
      <vt:lpstr>Begin with the End in Mind</vt:lpstr>
      <vt:lpstr>Make Communication Front and Center</vt:lpstr>
      <vt:lpstr>Use and Improve the SMS</vt:lpstr>
      <vt:lpstr>Key resources</vt:lpstr>
      <vt:lpstr>Key Resources</vt:lpstr>
      <vt:lpstr>Q &amp; A</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AASHTO SCOPT, Dec 5, 2012.</dc:title>
  <dc:creator>test</dc:creator>
  <cp:lastModifiedBy>Valerie Lazaro</cp:lastModifiedBy>
  <cp:revision>1006</cp:revision>
  <cp:lastPrinted>2016-11-30T19:05:46Z</cp:lastPrinted>
  <dcterms:created xsi:type="dcterms:W3CDTF">2012-04-18T16:44:28Z</dcterms:created>
  <dcterms:modified xsi:type="dcterms:W3CDTF">2017-01-03T17:07:32Z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e34c0f41-3eda-4e1c-9e3c-ca6e94e433ae</vt:lpwstr>
  </property>
  <property fmtid="{D5CDD505-2E9C-101B-9397-08002B2CF9AE}" pid="3" name="ContentTypeId">
    <vt:lpwstr>0x01010026C96C7751455B4C848B30DE087990D8</vt:lpwstr>
  </property>
  <property fmtid="{D5CDD505-2E9C-101B-9397-08002B2CF9AE}" pid="4" name="Document_x0020_Type">
    <vt:lpwstr>204;#SSO Program|c68f3230-66d6-4529-8546-3a9f2b53c8d2</vt:lpwstr>
  </property>
  <property fmtid="{D5CDD505-2E9C-101B-9397-08002B2CF9AE}" pid="5" name="Document Type">
    <vt:lpwstr>204;#SSO Program|c68f3230-66d6-4529-8546-3a9f2b53c8d2</vt:lpwstr>
  </property>
</Properties>
</file>